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7" r:id="rId6"/>
    <p:sldId id="278" r:id="rId7"/>
    <p:sldId id="279" r:id="rId8"/>
    <p:sldId id="263" r:id="rId9"/>
    <p:sldId id="264" r:id="rId10"/>
    <p:sldId id="265" r:id="rId11"/>
    <p:sldId id="266" r:id="rId12"/>
    <p:sldId id="267" r:id="rId13"/>
    <p:sldId id="268" r:id="rId14"/>
    <p:sldId id="280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48" y="22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352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2" name="Google Shape;3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748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8513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6528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19201"/>
          <a:stretch/>
        </p:blipFill>
        <p:spPr>
          <a:xfrm>
            <a:off x="-38883" y="0"/>
            <a:ext cx="9221766" cy="41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14" y="1347614"/>
            <a:ext cx="2287412" cy="228741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160850" y="116250"/>
            <a:ext cx="386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 dirty="0">
                <a:solidFill>
                  <a:schemeClr val="lt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Космическая смена «Сириус 2022»</a:t>
            </a:r>
            <a:endParaRPr sz="1800" b="0" i="0" u="none" strike="noStrike" cap="none" dirty="0">
              <a:solidFill>
                <a:srgbClr val="000000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01-15 апреля 2022г.</a:t>
            </a:r>
            <a:endParaRPr sz="1800" b="0" i="0" u="none" strike="noStrike" cap="none" dirty="0">
              <a:solidFill>
                <a:srgbClr val="000000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720750" y="1306875"/>
            <a:ext cx="6003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chemeClr val="lt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Приемник-передатчик AИС﻿ КУ04-22</a:t>
            </a:r>
            <a:endParaRPr sz="3200" b="1" i="0" u="none" strike="noStrike" cap="none" dirty="0">
              <a:solidFill>
                <a:schemeClr val="lt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867429" y="2618261"/>
            <a:ext cx="571054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chemeClr val="lt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К</a:t>
            </a:r>
            <a:r>
              <a:rPr lang="ru-RU" sz="2400" i="0" u="none" strike="noStrike" cap="none" dirty="0">
                <a:solidFill>
                  <a:schemeClr val="lt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оманда: </a:t>
            </a:r>
            <a:r>
              <a:rPr lang="ru-RU" sz="2400" i="0" u="none" strike="noStrike" cap="none" dirty="0" err="1">
                <a:solidFill>
                  <a:schemeClr val="lt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Космодесантные</a:t>
            </a:r>
            <a:r>
              <a:rPr lang="ru-RU" sz="2400" i="0" u="none" strike="noStrike" cap="none" dirty="0">
                <a:solidFill>
                  <a:schemeClr val="lt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 Уловители</a:t>
            </a:r>
            <a:endParaRPr sz="2400" i="0" u="none" strike="noStrike" cap="none" dirty="0">
              <a:solidFill>
                <a:srgbClr val="000000"/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3452350" y="3290477"/>
            <a:ext cx="4815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Космическая автоматическая идентификация объектов и искусственный интеллект </a:t>
            </a:r>
            <a:endParaRPr sz="1800" b="0" i="0" u="none" strike="noStrike" cap="none" dirty="0">
              <a:solidFill>
                <a:schemeClr val="lt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7784623" y="140787"/>
            <a:ext cx="1880053" cy="79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ru-RU" sz="2500" b="1" i="0" u="none" strike="noStrike" cap="none" dirty="0">
                <a:solidFill>
                  <a:schemeClr val="lt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№ : 05</a:t>
            </a:r>
            <a:endParaRPr sz="2500" b="1" i="0" u="none" strike="noStrike" cap="none" dirty="0">
              <a:solidFill>
                <a:schemeClr val="lt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520" y="4474273"/>
            <a:ext cx="8694712" cy="39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499051"/>
            <a:ext cx="4437698" cy="27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040" y="1642903"/>
            <a:ext cx="4211960" cy="352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/>
          <p:nvPr/>
        </p:nvSpPr>
        <p:spPr>
          <a:xfrm>
            <a:off x="4751512" y="456654"/>
            <a:ext cx="439248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Германии НИИ микроволновой и радиолокационной техники DLR разработал для установки на ПКА РСА X-диапазона по следующим режимам: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1287001" y="3677531"/>
            <a:ext cx="544524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600"/>
              <a:buFont typeface="Times New Roman"/>
              <a:buNone/>
            </a:pPr>
            <a:r>
              <a:rPr lang="ru-RU" sz="1600" b="0" i="0" u="none" strike="noStrike" cap="none">
                <a:solidFill>
                  <a:srgbClr val="2C2C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а) в режиме радиолокационной съемки;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600"/>
              <a:buFont typeface="Times New Roman"/>
              <a:buNone/>
            </a:pPr>
            <a:r>
              <a:rPr lang="ru-RU" sz="1600" b="0" i="0" u="none" strike="noStrike" cap="none">
                <a:solidFill>
                  <a:srgbClr val="2C2C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б) в режиме селекции движущихся целей (СДЦ);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600"/>
              <a:buFont typeface="Times New Roman"/>
              <a:buNone/>
            </a:pPr>
            <a:r>
              <a:rPr lang="ru-RU" sz="1600" b="0" i="0" u="none" strike="noStrike" cap="none">
                <a:solidFill>
                  <a:srgbClr val="2C2C2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в) в режиме СДЦ в дальней морской зоне.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2" descr="\\users\maria\Library\Group Containers\UBF8T346G9.Office\TemporaryItems\msohtmlclip\clip_image004.jpg"/>
          <p:cNvSpPr/>
          <p:nvPr/>
        </p:nvSpPr>
        <p:spPr>
          <a:xfrm>
            <a:off x="1044575" y="-774700"/>
            <a:ext cx="9525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 descr="\\users\maria\Library\Group Containers\UBF8T346G9.Office\TemporaryItems\msohtmlclip\clip_image006.jpg"/>
          <p:cNvSpPr/>
          <p:nvPr/>
        </p:nvSpPr>
        <p:spPr>
          <a:xfrm>
            <a:off x="1093788" y="138113"/>
            <a:ext cx="762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 descr="\\users\maria\Library\Group Containers\UBF8T346G9.Office\TemporaryItems\msohtmlclip\clip_image008.jpg"/>
          <p:cNvSpPr/>
          <p:nvPr/>
        </p:nvSpPr>
        <p:spPr>
          <a:xfrm>
            <a:off x="1168400" y="138113"/>
            <a:ext cx="762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 descr="\\users\maria\Library\Group Containers\UBF8T346G9.Office\TemporaryItems\msohtmlclip\clip_image010.jpg"/>
          <p:cNvSpPr/>
          <p:nvPr/>
        </p:nvSpPr>
        <p:spPr>
          <a:xfrm>
            <a:off x="3784600" y="138113"/>
            <a:ext cx="104775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2" descr="\\users\maria\Library\Group Containers\UBF8T346G9.Office\TemporaryItems\msohtmlclip\clip_image004.jpg"/>
          <p:cNvSpPr/>
          <p:nvPr/>
        </p:nvSpPr>
        <p:spPr>
          <a:xfrm>
            <a:off x="3979863" y="503238"/>
            <a:ext cx="9525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2" descr="\\users\maria\Library\Group Containers\UBF8T346G9.Office\TemporaryItems\msohtmlclip\clip_image013.jpg"/>
          <p:cNvSpPr/>
          <p:nvPr/>
        </p:nvSpPr>
        <p:spPr>
          <a:xfrm>
            <a:off x="1177925" y="1050925"/>
            <a:ext cx="762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 descr="\\users\maria\Library\Group Containers\UBF8T346G9.Office\TemporaryItems\msohtmlclip\clip_image015.jpg"/>
          <p:cNvSpPr/>
          <p:nvPr/>
        </p:nvSpPr>
        <p:spPr>
          <a:xfrm>
            <a:off x="3625850" y="1050925"/>
            <a:ext cx="85725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 descr="\\users\maria\Library\Group Containers\UBF8T346G9.Office\TemporaryItems\msohtmlclip\clip_image010.jpg"/>
          <p:cNvSpPr/>
          <p:nvPr/>
        </p:nvSpPr>
        <p:spPr>
          <a:xfrm>
            <a:off x="3865563" y="1050925"/>
            <a:ext cx="104775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2" descr="\\users\maria\Library\Group Containers\UBF8T346G9.Office\TemporaryItems\msohtmlclip\clip_image004.jpg"/>
          <p:cNvSpPr/>
          <p:nvPr/>
        </p:nvSpPr>
        <p:spPr>
          <a:xfrm>
            <a:off x="3979863" y="1416050"/>
            <a:ext cx="9525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6849" y="1283976"/>
            <a:ext cx="3178251" cy="32181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Двойная волна 9">
            <a:extLst>
              <a:ext uri="{FF2B5EF4-FFF2-40B4-BE49-F238E27FC236}">
                <a16:creationId xmlns:a16="http://schemas.microsoft.com/office/drawing/2014/main" id="{401CDCDE-3216-4CE6-9BE1-59D2132D9323}"/>
              </a:ext>
            </a:extLst>
          </p:cNvPr>
          <p:cNvSpPr/>
          <p:nvPr/>
        </p:nvSpPr>
        <p:spPr>
          <a:xfrm rot="2232056">
            <a:off x="3858612" y="-6381570"/>
            <a:ext cx="12287525" cy="8849383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1254020" y="68541"/>
            <a:ext cx="6931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Times New Roman"/>
              <a:buNone/>
            </a:pPr>
            <a:r>
              <a:rPr lang="ru-RU" sz="2400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sym typeface="Times New Roman"/>
              </a:rPr>
              <a:t>Анализ существующих решений</a:t>
            </a:r>
            <a:endParaRPr sz="24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sym typeface="Times New Roman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1174923" y="1283976"/>
            <a:ext cx="4790827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Circe Light" panose="020B0402020203020203" pitchFamily="34" charset="-52"/>
                <a:sym typeface="Times New Roman"/>
              </a:rPr>
              <a:t>Режим дальней связи по каналам ИНМАРСАТ-С обеспечивает автоматическую передачу информации с существенным расширением зоны мониторинга. </a:t>
            </a:r>
            <a:endParaRPr sz="1600" dirty="0">
              <a:solidFill>
                <a:schemeClr val="tx1"/>
              </a:solidFill>
              <a:latin typeface="Circe Light" panose="020B0402020203020203" pitchFamily="34" charset="-52"/>
              <a:sym typeface="Times New Roman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Circe Light" panose="020B0402020203020203" pitchFamily="34" charset="-52"/>
                <a:sym typeface="Times New Roman"/>
              </a:rPr>
              <a:t>Является одним из наиболее перспективных технических решений задачи мониторинга судов в глобальном масштабе.</a:t>
            </a:r>
            <a:endParaRPr sz="1600" dirty="0">
              <a:solidFill>
                <a:schemeClr val="tx1"/>
              </a:solidFill>
              <a:latin typeface="Circe Light" panose="020B0402020203020203" pitchFamily="34" charset="-52"/>
              <a:sym typeface="Times New Roman"/>
            </a:endParaRPr>
          </a:p>
        </p:txBody>
      </p:sp>
      <p:sp>
        <p:nvSpPr>
          <p:cNvPr id="264" name="Google Shape;264;p23"/>
          <p:cNvSpPr txBox="1"/>
          <p:nvPr/>
        </p:nvSpPr>
        <p:spPr>
          <a:xfrm>
            <a:off x="1174922" y="3169190"/>
            <a:ext cx="5035377" cy="202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>
              <a:lnSpc>
                <a:spcPct val="115000"/>
              </a:lnSpc>
              <a:buClr>
                <a:srgbClr val="3A3A3A"/>
              </a:buClr>
              <a:buSzPts val="1400"/>
            </a:pPr>
            <a:r>
              <a:rPr lang="ru-RU" sz="2400" dirty="0">
                <a:solidFill>
                  <a:schemeClr val="tx1"/>
                </a:solidFill>
                <a:highlight>
                  <a:srgbClr val="9966FF"/>
                </a:highlight>
                <a:latin typeface="Circe Light" panose="020B0402020203020203" pitchFamily="34" charset="-52"/>
                <a:sym typeface="Times New Roman"/>
              </a:rPr>
              <a:t>Виды приемников АИС</a:t>
            </a:r>
            <a:endParaRPr lang="en-US" sz="2400" dirty="0">
              <a:solidFill>
                <a:schemeClr val="tx1"/>
              </a:solidFill>
              <a:highlight>
                <a:srgbClr val="9966FF"/>
              </a:highlight>
              <a:latin typeface="Circe Light" panose="020B0402020203020203" pitchFamily="34" charset="-52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Circe Light" panose="020B0402020203020203" pitchFamily="34" charset="-52"/>
                <a:sym typeface="Times New Roman"/>
              </a:rPr>
              <a:t>Передатчик и приемник класса А для коммерческих перевозок</a:t>
            </a:r>
            <a:endParaRPr sz="1600" dirty="0">
              <a:solidFill>
                <a:schemeClr val="tx1"/>
              </a:solidFill>
              <a:latin typeface="Circe Light" panose="020B0402020203020203" pitchFamily="34" charset="-52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Circe Light" panose="020B0402020203020203" pitchFamily="34" charset="-52"/>
                <a:sym typeface="Times New Roman"/>
              </a:rPr>
              <a:t>Передатчик и приемник класса В для прогулочных судов</a:t>
            </a:r>
            <a:endParaRPr sz="1600" dirty="0">
              <a:solidFill>
                <a:schemeClr val="tx1"/>
              </a:solidFill>
              <a:latin typeface="Circe Light" panose="020B0402020203020203" pitchFamily="34" charset="-52"/>
              <a:sym typeface="Times New Roman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/>
                </a:solidFill>
                <a:latin typeface="Circe Light" panose="020B0402020203020203" pitchFamily="34" charset="-52"/>
                <a:sym typeface="Times New Roman"/>
              </a:rPr>
              <a:t>Приемник.</a:t>
            </a:r>
            <a:endParaRPr sz="1600" dirty="0">
              <a:solidFill>
                <a:schemeClr val="tx1"/>
              </a:solidFill>
              <a:latin typeface="Circe Light" panose="020B0402020203020203" pitchFamily="34" charset="-52"/>
              <a:sym typeface="Times New Roman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" name="Google Shape;300;p26">
            <a:extLst>
              <a:ext uri="{FF2B5EF4-FFF2-40B4-BE49-F238E27FC236}">
                <a16:creationId xmlns:a16="http://schemas.microsoft.com/office/drawing/2014/main" id="{B7759EFD-DB89-4EFF-85C8-7E6EDE5890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3" name="Google Shape;301;p26">
            <a:extLst>
              <a:ext uri="{FF2B5EF4-FFF2-40B4-BE49-F238E27FC236}">
                <a16:creationId xmlns:a16="http://schemas.microsoft.com/office/drawing/2014/main" id="{B2428AEA-6D99-445A-B1CE-085C0065824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Двойная волна 16">
            <a:extLst>
              <a:ext uri="{FF2B5EF4-FFF2-40B4-BE49-F238E27FC236}">
                <a16:creationId xmlns:a16="http://schemas.microsoft.com/office/drawing/2014/main" id="{14DEB836-A3F9-4372-993A-024068C2FB33}"/>
              </a:ext>
            </a:extLst>
          </p:cNvPr>
          <p:cNvSpPr/>
          <p:nvPr/>
        </p:nvSpPr>
        <p:spPr>
          <a:xfrm rot="16958374">
            <a:off x="6124636" y="-2044794"/>
            <a:ext cx="12897634" cy="10642568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1" name="Google Shape;271;p24"/>
          <p:cNvSpPr txBox="1">
            <a:spLocks noGrp="1"/>
          </p:cNvSpPr>
          <p:nvPr>
            <p:ph type="title"/>
          </p:nvPr>
        </p:nvSpPr>
        <p:spPr>
          <a:xfrm>
            <a:off x="1187550" y="84002"/>
            <a:ext cx="676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Times New Roman"/>
              <a:buNone/>
            </a:pP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Технологические решения</a:t>
            </a:r>
            <a:endParaRPr sz="24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 t="18559" b="30967"/>
          <a:stretch/>
        </p:blipFill>
        <p:spPr>
          <a:xfrm>
            <a:off x="1545645" y="987574"/>
            <a:ext cx="1290104" cy="1208646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6" name="Google Shape;276;p24"/>
          <p:cNvSpPr txBox="1"/>
          <p:nvPr/>
        </p:nvSpPr>
        <p:spPr>
          <a:xfrm>
            <a:off x="6953332" y="3000263"/>
            <a:ext cx="259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3244344" y="987574"/>
            <a:ext cx="35826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>
              <a:buClr>
                <a:schemeClr val="dk1"/>
              </a:buClr>
              <a:buSzPts val="1600"/>
            </a:pP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Форма: коробка</a:t>
            </a:r>
            <a:endParaRPr lang="en-US" sz="16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600"/>
              <a:buFont typeface="Arial" panose="020B0604020202020204" pitchFamily="34" charset="0"/>
              <a:buChar char="•"/>
            </a:pP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Простая форма</a:t>
            </a:r>
            <a:endParaRPr sz="16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600"/>
              <a:buFont typeface="Arial" panose="020B0604020202020204" pitchFamily="34" charset="0"/>
              <a:buChar char="•"/>
            </a:pP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Подходит под форму платы</a:t>
            </a:r>
            <a:endParaRPr sz="16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600"/>
              <a:buFont typeface="Arial" panose="020B0604020202020204" pitchFamily="34" charset="0"/>
              <a:buChar char="•"/>
            </a:pP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Быстро производится</a:t>
            </a:r>
            <a:endParaRPr sz="16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4">
            <a:alphaModFix/>
          </a:blip>
          <a:srcRect l="23876" t="12589" r="6367" b="5126"/>
          <a:stretch/>
        </p:blipFill>
        <p:spPr>
          <a:xfrm>
            <a:off x="3110746" y="2281767"/>
            <a:ext cx="1316969" cy="123381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4743477" y="2198329"/>
            <a:ext cx="3000000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Схема: электрическая  </a:t>
            </a:r>
            <a:endParaRPr lang="en-US" sz="16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Микроконтроллер STM32L</a:t>
            </a:r>
            <a:endParaRPr sz="16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Усилитель</a:t>
            </a:r>
            <a:endParaRPr sz="16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600"/>
              <a:buFont typeface="Arial" panose="020B0604020202020204" pitchFamily="34" charset="0"/>
              <a:buChar char="•"/>
            </a:pPr>
            <a:r>
              <a:rPr lang="ru-RU" sz="1600" b="0" i="0" u="none" strike="noStrike" cap="none" dirty="0" err="1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Радиомодуль</a:t>
            </a: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 Si4463</a:t>
            </a:r>
            <a:endParaRPr sz="16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3187843" y="3934161"/>
            <a:ext cx="4499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>
              <a:buClr>
                <a:schemeClr val="dk1"/>
              </a:buClr>
              <a:buSzPts val="1600"/>
            </a:pP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ПО: нейросеть и код для платы</a:t>
            </a:r>
            <a:endParaRPr lang="en-US" sz="16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600"/>
              <a:buFont typeface="Arial" panose="020B0604020202020204" pitchFamily="34" charset="0"/>
              <a:buChar char="•"/>
            </a:pP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Язык Python для нейросети и C для платы</a:t>
            </a:r>
            <a:endParaRPr sz="16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600"/>
              <a:buFont typeface="Arial" panose="020B0604020202020204" pitchFamily="34" charset="0"/>
              <a:buChar char="•"/>
            </a:pP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Библиотеки </a:t>
            </a:r>
            <a:r>
              <a:rPr lang="ru-RU" sz="1600" b="0" i="0" u="none" strike="noStrike" cap="none" dirty="0" err="1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pandas</a:t>
            </a:r>
            <a:r>
              <a:rPr lang="ru-RU" sz="16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 и </a:t>
            </a:r>
            <a:r>
              <a:rPr lang="ru-RU" sz="1600" b="0" i="0" u="none" strike="noStrike" cap="none" dirty="0" err="1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numpy</a:t>
            </a:r>
            <a:endParaRPr sz="16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5645" y="3617170"/>
            <a:ext cx="1316969" cy="131287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300;p26">
            <a:extLst>
              <a:ext uri="{FF2B5EF4-FFF2-40B4-BE49-F238E27FC236}">
                <a16:creationId xmlns:a16="http://schemas.microsoft.com/office/drawing/2014/main" id="{74C224C7-32B5-474D-9237-62E62F3B4BA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9" name="Google Shape;301;p26">
            <a:extLst>
              <a:ext uri="{FF2B5EF4-FFF2-40B4-BE49-F238E27FC236}">
                <a16:creationId xmlns:a16="http://schemas.microsoft.com/office/drawing/2014/main" id="{27CB73D5-CB6B-4446-87D8-97560148B33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/>
        </p:nvSpPr>
        <p:spPr>
          <a:xfrm>
            <a:off x="3271975" y="0"/>
            <a:ext cx="413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Работа нейросети</a:t>
            </a:r>
            <a:endParaRPr sz="3000" b="1" i="0" u="none" strike="noStrike" cap="none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Двойная волна 10">
            <a:extLst>
              <a:ext uri="{FF2B5EF4-FFF2-40B4-BE49-F238E27FC236}">
                <a16:creationId xmlns:a16="http://schemas.microsoft.com/office/drawing/2014/main" id="{315580BA-E32C-4AC8-AE38-542914B70F97}"/>
              </a:ext>
            </a:extLst>
          </p:cNvPr>
          <p:cNvSpPr/>
          <p:nvPr/>
        </p:nvSpPr>
        <p:spPr>
          <a:xfrm rot="19914582">
            <a:off x="2157142" y="4264886"/>
            <a:ext cx="6783836" cy="4305442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3" name="Google Shape;303;p26"/>
          <p:cNvPicPr preferRelativeResize="0"/>
          <p:nvPr/>
        </p:nvPicPr>
        <p:blipFill rotWithShape="1">
          <a:blip r:embed="rId3">
            <a:alphaModFix/>
          </a:blip>
          <a:srcRect l="39986" t="14304" r="2230" b="7569"/>
          <a:stretch/>
        </p:blipFill>
        <p:spPr>
          <a:xfrm>
            <a:off x="5956155" y="65931"/>
            <a:ext cx="3093720" cy="264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 rotWithShape="1">
          <a:blip r:embed="rId4">
            <a:alphaModFix/>
          </a:blip>
          <a:srcRect r="3134"/>
          <a:stretch/>
        </p:blipFill>
        <p:spPr>
          <a:xfrm>
            <a:off x="6553201" y="2748040"/>
            <a:ext cx="2382539" cy="241003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1189875" y="278383"/>
            <a:ext cx="6494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Организация работы приемника</a:t>
            </a:r>
            <a:endParaRPr sz="24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302" name="Google Shape;302;p26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1543051" y="1932934"/>
            <a:ext cx="4456545" cy="15519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Для отладочной платы был написан код для следующих датчиков:</a:t>
            </a: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70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Датчик температуры и влажности SHT20/21/25</a:t>
            </a:r>
            <a:endParaRPr sz="170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70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Акселерометр и магнитометр GY-511</a:t>
            </a:r>
            <a:endParaRPr sz="170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70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RGB датчик HW-478</a:t>
            </a:r>
            <a:endParaRPr sz="170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2157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CB353F-210A-4335-B6CC-F11C3F3F6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78" b="96221" l="9759" r="89803">
                        <a14:foregroundMark x1="37829" y1="50607" x2="37829" y2="50607"/>
                        <a14:foregroundMark x1="40022" y1="30634" x2="40022" y2="30634"/>
                        <a14:foregroundMark x1="33662" y1="30229" x2="33662" y2="30229"/>
                        <a14:foregroundMark x1="45066" y1="6478" x2="45066" y2="6478"/>
                        <a14:foregroundMark x1="59868" y1="91633" x2="59868" y2="91633"/>
                        <a14:foregroundMark x1="45614" y1="92578" x2="45614" y2="92578"/>
                        <a14:foregroundMark x1="59320" y1="94872" x2="59320" y2="94872"/>
                        <a14:foregroundMark x1="43640" y1="96221" x2="43640" y2="96221"/>
                        <a14:foregroundMark x1="48136" y1="60324" x2="48136" y2="60324"/>
                        <a14:foregroundMark x1="59430" y1="56005" x2="59430" y2="56005"/>
                        <a14:foregroundMark x1="66886" y1="31174" x2="66886" y2="31174"/>
                        <a14:foregroundMark x1="59430" y1="30634" x2="59430" y2="30634"/>
                        <a14:foregroundMark x1="55811" y1="71660" x2="55811" y2="71660"/>
                        <a14:foregroundMark x1="44737" y1="70310" x2="44737" y2="70310"/>
                        <a14:foregroundMark x1="33662" y1="71660" x2="33662" y2="71660"/>
                        <a14:foregroundMark x1="65899" y1="71120" x2="65899" y2="71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3845" y="1325207"/>
            <a:ext cx="3283713" cy="2668017"/>
          </a:xfrm>
          <a:prstGeom prst="rect">
            <a:avLst/>
          </a:prstGeom>
        </p:spPr>
      </p:pic>
      <p:sp>
        <p:nvSpPr>
          <p:cNvPr id="11" name="Двойная волна 10">
            <a:extLst>
              <a:ext uri="{FF2B5EF4-FFF2-40B4-BE49-F238E27FC236}">
                <a16:creationId xmlns:a16="http://schemas.microsoft.com/office/drawing/2014/main" id="{315580BA-E32C-4AC8-AE38-542914B70F97}"/>
              </a:ext>
            </a:extLst>
          </p:cNvPr>
          <p:cNvSpPr/>
          <p:nvPr/>
        </p:nvSpPr>
        <p:spPr>
          <a:xfrm rot="16200000">
            <a:off x="-1238248" y="-1600201"/>
            <a:ext cx="8020050" cy="7600952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9" name="Google Shape;299;p26"/>
          <p:cNvSpPr txBox="1"/>
          <p:nvPr/>
        </p:nvSpPr>
        <p:spPr>
          <a:xfrm>
            <a:off x="1189875" y="278383"/>
            <a:ext cx="6494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24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Организация работы приемника</a:t>
            </a:r>
            <a:endParaRPr sz="24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1371799" y="1148560"/>
            <a:ext cx="4493333" cy="379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700"/>
              <a:buFont typeface="Arial" panose="020B0604020202020204" pitchFamily="34" charset="0"/>
              <a:buChar char="•"/>
            </a:pPr>
            <a:r>
              <a:rPr lang="ru-RU" sz="1700" b="0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Calibri"/>
                <a:cs typeface="Calibri"/>
                <a:sym typeface="Calibri"/>
              </a:rPr>
              <a:t>В ходе проведения тестов с </a:t>
            </a:r>
            <a:r>
              <a:rPr lang="ru-RU" sz="1700" b="0" i="0" u="none" strike="noStrike" cap="none" dirty="0" err="1">
                <a:solidFill>
                  <a:schemeClr val="bg1"/>
                </a:solidFill>
                <a:latin typeface="Circe Light" panose="020B0402020203020203" pitchFamily="34" charset="-52"/>
                <a:ea typeface="Calibri"/>
                <a:cs typeface="Calibri"/>
                <a:sym typeface="Calibri"/>
              </a:rPr>
              <a:t>радиодатчиком</a:t>
            </a:r>
            <a:r>
              <a:rPr lang="ru-RU" sz="1700" b="0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Calibri"/>
                <a:cs typeface="Calibri"/>
                <a:sym typeface="Calibri"/>
              </a:rPr>
              <a:t> были получены следующие результаты:</a:t>
            </a:r>
            <a:endParaRPr sz="1700" b="0" i="0" u="none" strike="noStrike" cap="none" dirty="0">
              <a:solidFill>
                <a:schemeClr val="bg1"/>
              </a:solidFill>
              <a:latin typeface="Circe Light" panose="020B0402020203020203" pitchFamily="34" charset="-52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700"/>
              <a:buFont typeface="Arial" panose="020B0604020202020204" pitchFamily="34" charset="0"/>
              <a:buChar char="•"/>
            </a:pPr>
            <a:r>
              <a:rPr lang="ru-RU" sz="1700" b="0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Calibri"/>
                <a:cs typeface="Calibri"/>
                <a:sym typeface="Calibri"/>
              </a:rPr>
              <a:t>Максимальный размер файла для передачи – 500кб</a:t>
            </a:r>
            <a:endParaRPr sz="1700" b="0" i="0" u="none" strike="noStrike" cap="none" dirty="0">
              <a:solidFill>
                <a:schemeClr val="bg1"/>
              </a:solidFill>
              <a:latin typeface="Circe Light" panose="020B0402020203020203" pitchFamily="34" charset="-52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700"/>
              <a:buFont typeface="Arial" panose="020B0604020202020204" pitchFamily="34" charset="0"/>
              <a:buChar char="•"/>
            </a:pPr>
            <a:r>
              <a:rPr lang="ru-RU" sz="1700" b="0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Calibri"/>
                <a:cs typeface="Calibri"/>
                <a:sym typeface="Calibri"/>
              </a:rPr>
              <a:t>Минимальный процент потери/искажения данных – 3%</a:t>
            </a:r>
            <a:endParaRPr sz="1700" b="0" i="0" u="none" strike="noStrike" cap="none" dirty="0">
              <a:solidFill>
                <a:schemeClr val="bg1"/>
              </a:solidFill>
              <a:latin typeface="Circe Light" panose="020B0402020203020203" pitchFamily="34" charset="-52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700"/>
              <a:buFont typeface="Arial" panose="020B0604020202020204" pitchFamily="34" charset="0"/>
              <a:buChar char="•"/>
            </a:pPr>
            <a:r>
              <a:rPr lang="ru-RU" sz="1700" b="0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Calibri"/>
                <a:cs typeface="Calibri"/>
                <a:sym typeface="Calibri"/>
              </a:rPr>
              <a:t>Средний процент потери/искажения данных – 4%</a:t>
            </a:r>
            <a:endParaRPr sz="1700" b="0" i="0" u="none" strike="noStrike" cap="none" dirty="0">
              <a:solidFill>
                <a:schemeClr val="bg1"/>
              </a:solidFill>
              <a:latin typeface="Circe Light" panose="020B0402020203020203" pitchFamily="34" charset="-52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700"/>
              <a:buFont typeface="Arial" panose="020B0604020202020204" pitchFamily="34" charset="0"/>
              <a:buChar char="•"/>
            </a:pPr>
            <a:r>
              <a:rPr lang="ru-RU" sz="1700" b="0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Calibri"/>
                <a:cs typeface="Calibri"/>
                <a:sym typeface="Calibri"/>
              </a:rPr>
              <a:t>При передаче больших объёмов данных на расстояние более метра файл теряет 60% данных</a:t>
            </a:r>
            <a:r>
              <a:rPr lang="ru-RU" sz="1300" b="0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Calibri"/>
                <a:cs typeface="Calibri"/>
                <a:sym typeface="Calibri"/>
              </a:rPr>
              <a:t>.</a:t>
            </a:r>
            <a:endParaRPr sz="1300" b="0" i="0" u="none" strike="noStrike" cap="none" dirty="0">
              <a:solidFill>
                <a:schemeClr val="bg1"/>
              </a:solidFill>
              <a:latin typeface="Circe Light" panose="020B0402020203020203" pitchFamily="34" charset="-52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300;p26">
            <a:extLst>
              <a:ext uri="{FF2B5EF4-FFF2-40B4-BE49-F238E27FC236}">
                <a16:creationId xmlns:a16="http://schemas.microsoft.com/office/drawing/2014/main" id="{9A3D5771-8879-4E43-B296-027CFE832E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5" name="Google Shape;301;p26">
            <a:extLst>
              <a:ext uri="{FF2B5EF4-FFF2-40B4-BE49-F238E27FC236}">
                <a16:creationId xmlns:a16="http://schemas.microsoft.com/office/drawing/2014/main" id="{051D7B37-34B2-471D-8F0F-24E0737235B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201456"/>
              <a:buFont typeface="Times New Roman"/>
              <a:buNone/>
            </a:pPr>
            <a:r>
              <a:rPr lang="ru-RU" b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Организационные решения</a:t>
            </a:r>
            <a:endParaRPr sz="31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7"/>
          <p:cNvSpPr txBox="1"/>
          <p:nvPr/>
        </p:nvSpPr>
        <p:spPr>
          <a:xfrm>
            <a:off x="1691680" y="1131590"/>
            <a:ext cx="6768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ru-RU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Какие решения рассматривались и какие выбрали и почему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7"/>
          <p:cNvSpPr/>
          <p:nvPr/>
        </p:nvSpPr>
        <p:spPr>
          <a:xfrm>
            <a:off x="7906161" y="26766"/>
            <a:ext cx="1143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2</a:t>
            </a:r>
            <a:endParaRPr sz="32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1631850" y="3368550"/>
            <a:ext cx="5880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слайд Ход проекта:</a:t>
            </a: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Этапы проекта, как менялись решения в ходе проекта, как проходили испытания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Двойная волна 13">
            <a:extLst>
              <a:ext uri="{FF2B5EF4-FFF2-40B4-BE49-F238E27FC236}">
                <a16:creationId xmlns:a16="http://schemas.microsoft.com/office/drawing/2014/main" id="{9579C9F7-10B9-4352-B14E-45C22CCB3906}"/>
              </a:ext>
            </a:extLst>
          </p:cNvPr>
          <p:cNvSpPr/>
          <p:nvPr/>
        </p:nvSpPr>
        <p:spPr>
          <a:xfrm rot="20681492">
            <a:off x="1444011" y="3565076"/>
            <a:ext cx="9052318" cy="6394299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4" name="Google Shape;324;p28"/>
          <p:cNvSpPr txBox="1">
            <a:spLocks noGrp="1"/>
          </p:cNvSpPr>
          <p:nvPr>
            <p:ph type="title"/>
          </p:nvPr>
        </p:nvSpPr>
        <p:spPr>
          <a:xfrm>
            <a:off x="1437305" y="261889"/>
            <a:ext cx="676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Font typeface="Times New Roman"/>
              <a:buNone/>
            </a:pP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Рассмотренные варианты реализации проекта</a:t>
            </a:r>
            <a:endParaRPr sz="24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28"/>
          <p:cNvSpPr txBox="1"/>
          <p:nvPr/>
        </p:nvSpPr>
        <p:spPr>
          <a:xfrm>
            <a:off x="1342825" y="1581150"/>
            <a:ext cx="37263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Создание системы мониторинга состояния судна на основании данных физических датчиков</a:t>
            </a:r>
            <a:endParaRPr sz="18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8" name="Google Shape;328;p28"/>
          <p:cNvCxnSpPr/>
          <p:nvPr/>
        </p:nvCxnSpPr>
        <p:spPr>
          <a:xfrm flipH="1">
            <a:off x="3600620" y="966154"/>
            <a:ext cx="313800" cy="615000"/>
          </a:xfrm>
          <a:prstGeom prst="straightConnector1">
            <a:avLst/>
          </a:prstGeom>
          <a:ln w="38100" cap="flat" cmpd="sng" algn="ctr">
            <a:solidFill>
              <a:srgbClr val="99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9" name="Google Shape;329;p28"/>
          <p:cNvSpPr txBox="1"/>
          <p:nvPr/>
        </p:nvSpPr>
        <p:spPr>
          <a:xfrm>
            <a:off x="5527800" y="1635025"/>
            <a:ext cx="36162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800" b="0" i="0" u="none" strike="noStrike" cap="none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Создание нейросети для распознавания судна по данным со спутника</a:t>
            </a:r>
            <a:endParaRPr sz="1800" b="0" i="0" u="none" strike="noStrike" cap="none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0" name="Google Shape;330;p28"/>
          <p:cNvCxnSpPr/>
          <p:nvPr/>
        </p:nvCxnSpPr>
        <p:spPr>
          <a:xfrm>
            <a:off x="6264220" y="966167"/>
            <a:ext cx="329400" cy="632700"/>
          </a:xfrm>
          <a:prstGeom prst="straightConnector1">
            <a:avLst/>
          </a:prstGeom>
          <a:ln w="38100" cap="flat" cmpd="sng" algn="ctr">
            <a:solidFill>
              <a:srgbClr val="99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6C79DD-9942-42CD-946F-DA44CE8B2D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6" b="95399" l="8789" r="89884">
                        <a14:foregroundMark x1="42952" y1="41258" x2="43284" y2="30675"/>
                        <a14:foregroundMark x1="44942" y1="26380" x2="45771" y2="9816"/>
                        <a14:foregroundMark x1="55887" y1="22393" x2="66833" y2="29908"/>
                        <a14:foregroundMark x1="66833" y1="29908" x2="68657" y2="32362"/>
                        <a14:foregroundMark x1="53400" y1="36963" x2="53400" y2="36963"/>
                        <a14:foregroundMark x1="56716" y1="29294" x2="56716" y2="29294"/>
                        <a14:foregroundMark x1="61692" y1="35583" x2="61692" y2="35583"/>
                        <a14:foregroundMark x1="34494" y1="25613" x2="34494" y2="25613"/>
                        <a14:foregroundMark x1="35821" y1="40031" x2="35821" y2="40031"/>
                        <a14:foregroundMark x1="35323" y1="24847" x2="35323" y2="24847"/>
                        <a14:foregroundMark x1="9121" y1="57669" x2="9121" y2="57669"/>
                        <a14:foregroundMark x1="45605" y1="91258" x2="45605" y2="91258"/>
                        <a14:foregroundMark x1="46434" y1="95399" x2="46434" y2="953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7686" y="2361854"/>
            <a:ext cx="2329187" cy="2518457"/>
          </a:xfrm>
          <a:prstGeom prst="rect">
            <a:avLst/>
          </a:prstGeom>
        </p:spPr>
      </p:pic>
      <p:pic>
        <p:nvPicPr>
          <p:cNvPr id="17" name="Google Shape;300;p26">
            <a:extLst>
              <a:ext uri="{FF2B5EF4-FFF2-40B4-BE49-F238E27FC236}">
                <a16:creationId xmlns:a16="http://schemas.microsoft.com/office/drawing/2014/main" id="{E26D9A65-548C-42F4-B31D-F258ACE62A8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8" name="Google Shape;301;p26">
            <a:extLst>
              <a:ext uri="{FF2B5EF4-FFF2-40B4-BE49-F238E27FC236}">
                <a16:creationId xmlns:a16="http://schemas.microsoft.com/office/drawing/2014/main" id="{856A2D14-6189-4800-827A-F27147C5841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D8E90A-2A41-4D0C-825B-997C192812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9213" t="-1899" r="15374" b="1899"/>
          <a:stretch/>
        </p:blipFill>
        <p:spPr>
          <a:xfrm>
            <a:off x="6363951" y="2595699"/>
            <a:ext cx="1817119" cy="2312826"/>
          </a:xfrm>
          <a:prstGeom prst="flowChartDecision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войная волна 8">
            <a:extLst>
              <a:ext uri="{FF2B5EF4-FFF2-40B4-BE49-F238E27FC236}">
                <a16:creationId xmlns:a16="http://schemas.microsoft.com/office/drawing/2014/main" id="{A9CAA8D6-2110-4759-ACBA-ADAE41218BBD}"/>
              </a:ext>
            </a:extLst>
          </p:cNvPr>
          <p:cNvSpPr/>
          <p:nvPr/>
        </p:nvSpPr>
        <p:spPr>
          <a:xfrm rot="2700781">
            <a:off x="5637758" y="-1073157"/>
            <a:ext cx="5458633" cy="3369263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1334323" y="114940"/>
            <a:ext cx="676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Times New Roman"/>
              <a:buNone/>
            </a:pPr>
            <a:r>
              <a:rPr lang="ru-RU" sz="30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Ход проекта</a:t>
            </a:r>
            <a:endParaRPr sz="30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-395700" y="4444225"/>
            <a:ext cx="6768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1222053" y="1325207"/>
            <a:ext cx="7493322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Первый этап. Теоретический:</a:t>
            </a:r>
            <a:endParaRPr sz="18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  <a:buFont typeface="Times New Roman"/>
              <a:buAutoNum type="arabicPeriod"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Обсуждение проектной идеи, распределение задач;</a:t>
            </a:r>
            <a:endParaRPr sz="18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  <a:buFont typeface="Times New Roman"/>
              <a:buAutoNum type="arabicPeriod"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Изучение теоретической информации;</a:t>
            </a:r>
            <a:endParaRPr sz="18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  <a:buFont typeface="Times New Roman"/>
              <a:buAutoNum type="arabicPeriod"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Выбор варианта решения</a:t>
            </a:r>
          </a:p>
          <a:p>
            <a:pPr marL="1143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</a:pPr>
            <a:endParaRPr sz="1800" b="0" i="0" u="none" strike="noStrike" cap="none" dirty="0">
              <a:solidFill>
                <a:schemeClr val="bg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Второй этап. Практический:</a:t>
            </a:r>
            <a:endParaRPr sz="18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  <a:buFont typeface="Times New Roman"/>
              <a:buAutoNum type="arabicPeriod"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Написание нейросети и кода, тестирование;</a:t>
            </a:r>
            <a:endParaRPr sz="18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  <a:buFont typeface="Times New Roman"/>
              <a:buAutoNum type="arabicPeriod"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Проектирование и сборка электросхемы;</a:t>
            </a:r>
            <a:endParaRPr sz="18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  <a:buFont typeface="Times New Roman"/>
              <a:buAutoNum type="arabicPeriod"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Моделирование и печать модуля;</a:t>
            </a:r>
            <a:endParaRPr sz="18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  <a:buFont typeface="Times New Roman"/>
              <a:buAutoNum type="arabicPeriod"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Подготовка к защите</a:t>
            </a:r>
          </a:p>
          <a:p>
            <a:pPr marL="1143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</a:pPr>
            <a:endParaRPr sz="1800" b="0" i="0" u="none" strike="noStrike" cap="none" dirty="0">
              <a:solidFill>
                <a:schemeClr val="bg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Третий этап. Завершающий:</a:t>
            </a:r>
            <a:endParaRPr sz="18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Окончание работы, контрольная проверка и отладка, защита проекта</a:t>
            </a:r>
            <a:endParaRPr sz="22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bg1"/>
              </a:solidFill>
              <a:latin typeface="Circe Light" panose="020B0402020203020203" pitchFamily="34" charset="-52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9"/>
          <p:cNvSpPr/>
          <p:nvPr/>
        </p:nvSpPr>
        <p:spPr>
          <a:xfrm>
            <a:off x="7551420" y="26775"/>
            <a:ext cx="149845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Google Shape;300;p26">
            <a:extLst>
              <a:ext uri="{FF2B5EF4-FFF2-40B4-BE49-F238E27FC236}">
                <a16:creationId xmlns:a16="http://schemas.microsoft.com/office/drawing/2014/main" id="{16B9013B-4F67-4F8F-BC03-BB40BC7EB7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1" name="Google Shape;301;p26">
            <a:extLst>
              <a:ext uri="{FF2B5EF4-FFF2-40B4-BE49-F238E27FC236}">
                <a16:creationId xmlns:a16="http://schemas.microsoft.com/office/drawing/2014/main" id="{4CC4E288-FD43-41B1-B26C-140111D6AE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Двойная волна 12">
            <a:extLst>
              <a:ext uri="{FF2B5EF4-FFF2-40B4-BE49-F238E27FC236}">
                <a16:creationId xmlns:a16="http://schemas.microsoft.com/office/drawing/2014/main" id="{D2E0572D-C0D5-4C4E-9D97-EEB373F1676C}"/>
              </a:ext>
            </a:extLst>
          </p:cNvPr>
          <p:cNvSpPr/>
          <p:nvPr/>
        </p:nvSpPr>
        <p:spPr>
          <a:xfrm rot="5154174">
            <a:off x="2309098" y="-2061451"/>
            <a:ext cx="13060833" cy="7828727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57" name="Google Shape;357;p30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6229349" y="2757298"/>
            <a:ext cx="3023041" cy="240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434846" y="0"/>
            <a:ext cx="3559819" cy="31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0"/>
          <p:cNvSpPr txBox="1">
            <a:spLocks noGrp="1"/>
          </p:cNvSpPr>
          <p:nvPr>
            <p:ph type="title"/>
          </p:nvPr>
        </p:nvSpPr>
        <p:spPr>
          <a:xfrm>
            <a:off x="1271800" y="150025"/>
            <a:ext cx="6768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Times New Roman"/>
              <a:buNone/>
            </a:pPr>
            <a:r>
              <a:rPr lang="ru-RU" sz="30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Ошибки проекта</a:t>
            </a:r>
            <a:endParaRPr sz="30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353" name="Google Shape;353;p30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0"/>
          <p:cNvSpPr txBox="1"/>
          <p:nvPr/>
        </p:nvSpPr>
        <p:spPr>
          <a:xfrm>
            <a:off x="1167460" y="1761644"/>
            <a:ext cx="441272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ts val="316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  <a:buFont typeface="Arial" panose="020B0604020202020204" pitchFamily="34" charset="0"/>
              <a:buChar char="•"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Постоянное уменьшение текстолита. </a:t>
            </a:r>
            <a:endParaRPr sz="18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ts val="316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  <a:buFont typeface="Arial" panose="020B0604020202020204" pitchFamily="34" charset="0"/>
              <a:buChar char="•"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Не подошел по размеру.</a:t>
            </a:r>
            <a:endParaRPr lang="en-US" sz="18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ts val="3160"/>
              </a:lnSpc>
              <a:buClr>
                <a:srgbClr val="9966FF"/>
              </a:buClr>
              <a:buSzPts val="1800"/>
              <a:buFont typeface="Arial" panose="020B0604020202020204" pitchFamily="34" charset="0"/>
              <a:buChar char="•"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Микроконтроллер STM8 медленный, слабый, поэтому мы решили работать с микроконтроллером STM32L.</a:t>
            </a:r>
            <a:endParaRPr lang="en-US" sz="18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ts val="3160"/>
              </a:lnSpc>
              <a:buClr>
                <a:srgbClr val="9966FF"/>
              </a:buClr>
              <a:buSzPts val="1800"/>
              <a:buFont typeface="Arial" panose="020B0604020202020204" pitchFamily="34" charset="0"/>
              <a:buChar char="•"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Подбор элементной базы.</a:t>
            </a:r>
          </a:p>
          <a:p>
            <a:pPr marL="285750" indent="-285750">
              <a:buClr>
                <a:srgbClr val="9966FF"/>
              </a:buClr>
              <a:buSzPts val="1800"/>
              <a:buFont typeface="Arial" panose="020B0604020202020204" pitchFamily="34" charset="0"/>
              <a:buChar char="•"/>
            </a:pPr>
            <a:endParaRPr lang="ru-RU" sz="1800" b="0" i="0" u="none" strike="noStrike" cap="none" dirty="0">
              <a:solidFill>
                <a:schemeClr val="bg1"/>
              </a:solidFill>
              <a:latin typeface="Circe Light" panose="020B0402020203020203" pitchFamily="34" charset="-52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800"/>
              <a:buFont typeface="Arial" panose="020B0604020202020204" pitchFamily="34" charset="0"/>
              <a:buChar char="•"/>
            </a:pPr>
            <a:endParaRPr sz="1800" b="0" i="0" u="none" strike="noStrike" cap="none" dirty="0">
              <a:solidFill>
                <a:schemeClr val="bg1"/>
              </a:solidFill>
              <a:latin typeface="Circe Light" panose="020B0402020203020203" pitchFamily="34" charset="-52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Двойная волна 26">
            <a:extLst>
              <a:ext uri="{FF2B5EF4-FFF2-40B4-BE49-F238E27FC236}">
                <a16:creationId xmlns:a16="http://schemas.microsoft.com/office/drawing/2014/main" id="{34163C6E-58B1-4B31-A2B3-8EFEE414C736}"/>
              </a:ext>
            </a:extLst>
          </p:cNvPr>
          <p:cNvSpPr/>
          <p:nvPr/>
        </p:nvSpPr>
        <p:spPr>
          <a:xfrm rot="21232347">
            <a:off x="-1439298" y="-2393142"/>
            <a:ext cx="11581919" cy="3661863"/>
          </a:xfrm>
          <a:prstGeom prst="doubleWave">
            <a:avLst>
              <a:gd name="adj1" fmla="val 5980"/>
              <a:gd name="adj2" fmla="val -36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251522" y="158152"/>
            <a:ext cx="676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Times New Roman"/>
              <a:buNone/>
            </a:pPr>
            <a:r>
              <a:rPr lang="ru-RU" sz="2800" b="1" dirty="0" err="1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Космодесантные</a:t>
            </a:r>
            <a:r>
              <a:rPr lang="ru-RU" sz="28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 Уловители</a:t>
            </a:r>
            <a:endParaRPr sz="28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475029" y="2345143"/>
            <a:ext cx="20163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9966FF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Корягина Софья</a:t>
            </a:r>
            <a:endParaRPr lang="en-US" sz="1800" b="0" i="0" u="none" strike="noStrike" cap="none" dirty="0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algn="ctr">
              <a:buSzPts val="1800"/>
            </a:pPr>
            <a:r>
              <a:rPr lang="ru-RU" b="1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Проектный менеджер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9966FF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                                           </a:t>
            </a:r>
            <a:endParaRPr sz="1800" b="0" i="0" u="none" strike="noStrike" cap="none" dirty="0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3256093" y="2345143"/>
            <a:ext cx="24483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9966FF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Косарев Алексей</a:t>
            </a:r>
            <a:endParaRPr lang="en-US" sz="1800" dirty="0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b="1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Программист</a:t>
            </a:r>
            <a:endParaRPr b="0" i="0" u="none" strike="noStrike" cap="none" dirty="0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328093" y="4335634"/>
            <a:ext cx="23043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9966FF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Парфентьев Павел</a:t>
            </a:r>
            <a:endParaRPr lang="en-US" sz="1800" b="0" i="0" u="none" strike="noStrike" cap="none" dirty="0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b="1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Схемотехник</a:t>
            </a:r>
            <a:endParaRPr b="0" i="0" u="none" strike="noStrike" cap="none" dirty="0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619083" y="4294387"/>
            <a:ext cx="172819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9966FF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Туляков Илья</a:t>
            </a:r>
            <a:endParaRPr lang="en-US" sz="1800" b="0" i="0" u="none" strike="noStrike" cap="none" dirty="0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algn="ctr">
              <a:buSzPts val="1800"/>
            </a:pPr>
            <a:r>
              <a:rPr lang="ru-RU" b="1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Проектировщик 3</a:t>
            </a:r>
            <a:r>
              <a:rPr lang="en-US" b="1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D-</a:t>
            </a:r>
            <a:r>
              <a:rPr lang="ru-RU" b="1" i="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моделей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716467" y="300968"/>
            <a:ext cx="2383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Эксперты</a:t>
            </a:r>
            <a:endParaRPr sz="30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1835696" y="1068293"/>
            <a:ext cx="1229793" cy="1256075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3748136" y="1068307"/>
            <a:ext cx="1229700" cy="1256100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1830039" y="2971859"/>
            <a:ext cx="1229700" cy="1256100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3736811" y="2972446"/>
            <a:ext cx="1229700" cy="1256100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6156176" y="1068293"/>
            <a:ext cx="1229793" cy="1256075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7734695" y="1068293"/>
            <a:ext cx="1229793" cy="1256075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6156175" y="2971859"/>
            <a:ext cx="1229793" cy="1256075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7734695" y="2971859"/>
            <a:ext cx="1229793" cy="1256075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6300192" y="2345151"/>
            <a:ext cx="20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9966FF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Сергей</a:t>
            </a:r>
            <a:endParaRPr sz="1800" b="0" i="0" u="none" strike="noStrike" cap="none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7956376" y="2345143"/>
            <a:ext cx="20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9966FF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Сергей</a:t>
            </a:r>
            <a:endParaRPr sz="1800" b="0" i="0" u="none" strike="noStrike" cap="none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6156226" y="4290505"/>
            <a:ext cx="20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9966FF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Ангелина</a:t>
            </a:r>
            <a:endParaRPr sz="1800" b="0" i="0" u="none" strike="noStrike" cap="none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7740377" y="4289892"/>
            <a:ext cx="20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9966FF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Александр</a:t>
            </a:r>
            <a:endParaRPr sz="1800" b="0" i="0" u="none" strike="noStrike" cap="none">
              <a:solidFill>
                <a:srgbClr val="9966FF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14"/>
          <p:cNvPicPr preferRelativeResize="0"/>
          <p:nvPr/>
        </p:nvPicPr>
        <p:blipFill rotWithShape="1">
          <a:blip r:embed="rId3">
            <a:alphaModFix/>
          </a:blip>
          <a:srcRect l="3706" t="9089" b="22152"/>
          <a:stretch/>
        </p:blipFill>
        <p:spPr>
          <a:xfrm>
            <a:off x="1835700" y="1079475"/>
            <a:ext cx="1203076" cy="1233752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14"/>
          <p:cNvSpPr/>
          <p:nvPr/>
        </p:nvSpPr>
        <p:spPr>
          <a:xfrm>
            <a:off x="7666791" y="-294123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" name="Google Shape;300;p26">
            <a:extLst>
              <a:ext uri="{FF2B5EF4-FFF2-40B4-BE49-F238E27FC236}">
                <a16:creationId xmlns:a16="http://schemas.microsoft.com/office/drawing/2014/main" id="{22C15B34-FB05-469C-ACCC-348AA1AA90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30" name="Google Shape;301;p26">
            <a:extLst>
              <a:ext uri="{FF2B5EF4-FFF2-40B4-BE49-F238E27FC236}">
                <a16:creationId xmlns:a16="http://schemas.microsoft.com/office/drawing/2014/main" id="{83A6D6FB-173F-49C3-98A8-C17733C41B9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25" name="Двойная волна 24">
            <a:extLst>
              <a:ext uri="{FF2B5EF4-FFF2-40B4-BE49-F238E27FC236}">
                <a16:creationId xmlns:a16="http://schemas.microsoft.com/office/drawing/2014/main" id="{0F9D0D24-7C46-4735-A9C1-CB983347349D}"/>
              </a:ext>
            </a:extLst>
          </p:cNvPr>
          <p:cNvSpPr/>
          <p:nvPr/>
        </p:nvSpPr>
        <p:spPr>
          <a:xfrm rot="19816022">
            <a:off x="6589699" y="4774716"/>
            <a:ext cx="3702621" cy="3661863"/>
          </a:xfrm>
          <a:prstGeom prst="doubleWave">
            <a:avLst>
              <a:gd name="adj1" fmla="val 5980"/>
              <a:gd name="adj2" fmla="val -36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Times New Roman"/>
              <a:buNone/>
            </a:pPr>
            <a:r>
              <a:rPr lang="ru-RU" sz="3000" b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Результаты проекта</a:t>
            </a:r>
            <a:endParaRPr sz="30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5" name="Google Shape;36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 txBox="1"/>
          <p:nvPr/>
        </p:nvSpPr>
        <p:spPr>
          <a:xfrm>
            <a:off x="1884605" y="4122840"/>
            <a:ext cx="676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ru-RU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Оценка результатов проекта, план развития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2268150" y="1956150"/>
            <a:ext cx="600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Результаты обязательно будут!</a:t>
            </a:r>
            <a:endParaRPr sz="28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Times New Roman"/>
              <a:buNone/>
            </a:pPr>
            <a:r>
              <a:rPr lang="ru-RU" sz="4000" b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Развитие проекта</a:t>
            </a:r>
            <a:endParaRPr sz="2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5" name="Google Shape;3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/>
        </p:nvSpPr>
        <p:spPr>
          <a:xfrm>
            <a:off x="1691680" y="1131590"/>
            <a:ext cx="676875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32"/>
          <p:cNvGrpSpPr/>
          <p:nvPr/>
        </p:nvGrpSpPr>
        <p:grpSpPr>
          <a:xfrm>
            <a:off x="1691676" y="1131600"/>
            <a:ext cx="6588792" cy="3260420"/>
            <a:chOff x="1256429" y="-169332"/>
            <a:chExt cx="8650114" cy="4522708"/>
          </a:xfrm>
        </p:grpSpPr>
        <p:sp>
          <p:nvSpPr>
            <p:cNvPr id="379" name="Google Shape;379;p32"/>
            <p:cNvSpPr/>
            <p:nvPr/>
          </p:nvSpPr>
          <p:spPr>
            <a:xfrm>
              <a:off x="2844800" y="1828800"/>
              <a:ext cx="2235200" cy="223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514" y="19133"/>
                  </a:moveTo>
                  <a:lnTo>
                    <a:pt x="94095" y="10992"/>
                  </a:lnTo>
                  <a:lnTo>
                    <a:pt x="101784" y="17359"/>
                  </a:lnTo>
                  <a:lnTo>
                    <a:pt x="96355" y="28109"/>
                  </a:lnTo>
                  <a:cubicBezTo>
                    <a:pt x="100745" y="32983"/>
                    <a:pt x="104083" y="38688"/>
                    <a:pt x="106165" y="44877"/>
                  </a:cubicBezTo>
                  <a:lnTo>
                    <a:pt x="117697" y="44730"/>
                  </a:lnTo>
                  <a:lnTo>
                    <a:pt x="119412" y="54325"/>
                  </a:lnTo>
                  <a:lnTo>
                    <a:pt x="108623" y="58630"/>
                  </a:lnTo>
                  <a:cubicBezTo>
                    <a:pt x="108812" y="65148"/>
                    <a:pt x="107652" y="71636"/>
                    <a:pt x="105216" y="77697"/>
                  </a:cubicBezTo>
                  <a:lnTo>
                    <a:pt x="113823" y="85807"/>
                  </a:lnTo>
                  <a:lnTo>
                    <a:pt x="108853" y="94302"/>
                  </a:lnTo>
                  <a:lnTo>
                    <a:pt x="98140" y="89792"/>
                  </a:lnTo>
                  <a:cubicBezTo>
                    <a:pt x="94038" y="94905"/>
                    <a:pt x="88924" y="99139"/>
                    <a:pt x="83109" y="102237"/>
                  </a:cubicBezTo>
                  <a:lnTo>
                    <a:pt x="84869" y="114280"/>
                  </a:lnTo>
                  <a:lnTo>
                    <a:pt x="75361" y="117694"/>
                  </a:lnTo>
                  <a:lnTo>
                    <a:pt x="69810" y="107014"/>
                  </a:lnTo>
                  <a:lnTo>
                    <a:pt x="69810" y="107014"/>
                  </a:lnTo>
                  <a:cubicBezTo>
                    <a:pt x="63338" y="108329"/>
                    <a:pt x="56662" y="108329"/>
                    <a:pt x="50190" y="107014"/>
                  </a:cubicBezTo>
                  <a:lnTo>
                    <a:pt x="44639" y="117694"/>
                  </a:lnTo>
                  <a:lnTo>
                    <a:pt x="35131" y="114280"/>
                  </a:lnTo>
                  <a:lnTo>
                    <a:pt x="36891" y="102237"/>
                  </a:lnTo>
                  <a:cubicBezTo>
                    <a:pt x="31076" y="99139"/>
                    <a:pt x="25962" y="94905"/>
                    <a:pt x="21860" y="89792"/>
                  </a:cubicBezTo>
                  <a:lnTo>
                    <a:pt x="11147" y="94302"/>
                  </a:lnTo>
                  <a:lnTo>
                    <a:pt x="6177" y="85807"/>
                  </a:lnTo>
                  <a:lnTo>
                    <a:pt x="14784" y="77697"/>
                  </a:lnTo>
                  <a:lnTo>
                    <a:pt x="14784" y="77697"/>
                  </a:lnTo>
                  <a:cubicBezTo>
                    <a:pt x="12348" y="71636"/>
                    <a:pt x="11188" y="65148"/>
                    <a:pt x="11377" y="58630"/>
                  </a:cubicBezTo>
                  <a:lnTo>
                    <a:pt x="588" y="54325"/>
                  </a:lnTo>
                  <a:lnTo>
                    <a:pt x="2303" y="44730"/>
                  </a:lnTo>
                  <a:lnTo>
                    <a:pt x="13835" y="44877"/>
                  </a:lnTo>
                  <a:lnTo>
                    <a:pt x="13835" y="44877"/>
                  </a:lnTo>
                  <a:cubicBezTo>
                    <a:pt x="15917" y="38688"/>
                    <a:pt x="19255" y="32983"/>
                    <a:pt x="23645" y="28109"/>
                  </a:cubicBezTo>
                  <a:lnTo>
                    <a:pt x="18216" y="17359"/>
                  </a:lnTo>
                  <a:lnTo>
                    <a:pt x="25905" y="10992"/>
                  </a:lnTo>
                  <a:lnTo>
                    <a:pt x="34486" y="19133"/>
                  </a:lnTo>
                  <a:lnTo>
                    <a:pt x="34486" y="19133"/>
                  </a:lnTo>
                  <a:cubicBezTo>
                    <a:pt x="40113" y="15712"/>
                    <a:pt x="46386" y="13459"/>
                    <a:pt x="52924" y="12511"/>
                  </a:cubicBezTo>
                  <a:lnTo>
                    <a:pt x="54926" y="511"/>
                  </a:lnTo>
                  <a:lnTo>
                    <a:pt x="65074" y="511"/>
                  </a:lnTo>
                  <a:lnTo>
                    <a:pt x="67076" y="12511"/>
                  </a:lnTo>
                  <a:lnTo>
                    <a:pt x="67076" y="12511"/>
                  </a:lnTo>
                  <a:cubicBezTo>
                    <a:pt x="73614" y="13459"/>
                    <a:pt x="79887" y="15712"/>
                    <a:pt x="85514" y="19133"/>
                  </a:cubicBezTo>
                  <a:close/>
                </a:path>
              </a:pathLst>
            </a:custGeom>
            <a:gradFill>
              <a:gsLst>
                <a:gs pos="0">
                  <a:srgbClr val="43305A"/>
                </a:gs>
                <a:gs pos="80000">
                  <a:srgbClr val="583E78"/>
                </a:gs>
                <a:gs pos="100000">
                  <a:srgbClr val="593E79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2"/>
            <p:cNvSpPr txBox="1"/>
            <p:nvPr/>
          </p:nvSpPr>
          <p:spPr>
            <a:xfrm>
              <a:off x="3294170" y="2352376"/>
              <a:ext cx="2078700" cy="114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544320" y="1300480"/>
              <a:ext cx="1625600" cy="162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473" y="30393"/>
                  </a:moveTo>
                  <a:lnTo>
                    <a:pt x="107046" y="24453"/>
                  </a:lnTo>
                  <a:lnTo>
                    <a:pt x="113798" y="35886"/>
                  </a:lnTo>
                  <a:lnTo>
                    <a:pt x="101466" y="49005"/>
                  </a:lnTo>
                  <a:cubicBezTo>
                    <a:pt x="103464" y="56205"/>
                    <a:pt x="103464" y="63795"/>
                    <a:pt x="101466" y="70995"/>
                  </a:cubicBezTo>
                  <a:lnTo>
                    <a:pt x="113798" y="84114"/>
                  </a:lnTo>
                  <a:lnTo>
                    <a:pt x="107046" y="95547"/>
                  </a:lnTo>
                  <a:lnTo>
                    <a:pt x="90473" y="89607"/>
                  </a:lnTo>
                  <a:cubicBezTo>
                    <a:pt x="85094" y="94898"/>
                    <a:pt x="78370" y="98693"/>
                    <a:pt x="70992" y="100602"/>
                  </a:cubicBezTo>
                  <a:lnTo>
                    <a:pt x="66988" y="118602"/>
                  </a:lnTo>
                  <a:lnTo>
                    <a:pt x="53012" y="118602"/>
                  </a:lnTo>
                  <a:lnTo>
                    <a:pt x="49008" y="100602"/>
                  </a:lnTo>
                  <a:lnTo>
                    <a:pt x="49008" y="100602"/>
                  </a:lnTo>
                  <a:cubicBezTo>
                    <a:pt x="41630" y="98693"/>
                    <a:pt x="34906" y="94898"/>
                    <a:pt x="29527" y="89607"/>
                  </a:cubicBezTo>
                  <a:lnTo>
                    <a:pt x="12954" y="95547"/>
                  </a:lnTo>
                  <a:lnTo>
                    <a:pt x="6202" y="84114"/>
                  </a:lnTo>
                  <a:lnTo>
                    <a:pt x="18534" y="70995"/>
                  </a:lnTo>
                  <a:lnTo>
                    <a:pt x="18534" y="70995"/>
                  </a:lnTo>
                  <a:cubicBezTo>
                    <a:pt x="16536" y="63795"/>
                    <a:pt x="16536" y="56205"/>
                    <a:pt x="18534" y="49005"/>
                  </a:cubicBezTo>
                  <a:lnTo>
                    <a:pt x="6202" y="35886"/>
                  </a:lnTo>
                  <a:lnTo>
                    <a:pt x="12954" y="24453"/>
                  </a:lnTo>
                  <a:lnTo>
                    <a:pt x="29527" y="30393"/>
                  </a:lnTo>
                  <a:lnTo>
                    <a:pt x="29527" y="30393"/>
                  </a:lnTo>
                  <a:cubicBezTo>
                    <a:pt x="34906" y="25102"/>
                    <a:pt x="41630" y="21307"/>
                    <a:pt x="49008" y="19398"/>
                  </a:cubicBezTo>
                  <a:lnTo>
                    <a:pt x="53012" y="1398"/>
                  </a:lnTo>
                  <a:lnTo>
                    <a:pt x="66988" y="1398"/>
                  </a:lnTo>
                  <a:lnTo>
                    <a:pt x="70992" y="19398"/>
                  </a:lnTo>
                  <a:lnTo>
                    <a:pt x="70992" y="19398"/>
                  </a:lnTo>
                  <a:cubicBezTo>
                    <a:pt x="78370" y="21307"/>
                    <a:pt x="85094" y="25102"/>
                    <a:pt x="90473" y="30393"/>
                  </a:cubicBezTo>
                  <a:close/>
                </a:path>
              </a:pathLst>
            </a:custGeom>
            <a:gradFill>
              <a:gsLst>
                <a:gs pos="0">
                  <a:srgbClr val="756889"/>
                </a:gs>
                <a:gs pos="80000">
                  <a:srgbClr val="9988B5"/>
                </a:gs>
                <a:gs pos="100000">
                  <a:srgbClr val="9A88B5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2"/>
            <p:cNvSpPr txBox="1"/>
            <p:nvPr/>
          </p:nvSpPr>
          <p:spPr>
            <a:xfrm>
              <a:off x="1953570" y="1712203"/>
              <a:ext cx="807100" cy="802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 rot="-900000">
              <a:off x="2454821" y="178981"/>
              <a:ext cx="1592756" cy="159275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384" y="30393"/>
                  </a:moveTo>
                  <a:lnTo>
                    <a:pt x="107106" y="24534"/>
                  </a:lnTo>
                  <a:lnTo>
                    <a:pt x="113826" y="35946"/>
                  </a:lnTo>
                  <a:lnTo>
                    <a:pt x="101344" y="49005"/>
                  </a:lnTo>
                  <a:cubicBezTo>
                    <a:pt x="103336" y="56205"/>
                    <a:pt x="103336" y="63795"/>
                    <a:pt x="101344" y="70995"/>
                  </a:cubicBezTo>
                  <a:lnTo>
                    <a:pt x="113826" y="84054"/>
                  </a:lnTo>
                  <a:lnTo>
                    <a:pt x="107106" y="95466"/>
                  </a:lnTo>
                  <a:lnTo>
                    <a:pt x="90384" y="89607"/>
                  </a:lnTo>
                  <a:cubicBezTo>
                    <a:pt x="85020" y="94898"/>
                    <a:pt x="78316" y="98693"/>
                    <a:pt x="70960" y="100602"/>
                  </a:cubicBezTo>
                  <a:lnTo>
                    <a:pt x="66926" y="118602"/>
                  </a:lnTo>
                  <a:lnTo>
                    <a:pt x="53074" y="118602"/>
                  </a:lnTo>
                  <a:lnTo>
                    <a:pt x="49040" y="100602"/>
                  </a:lnTo>
                  <a:lnTo>
                    <a:pt x="49040" y="100602"/>
                  </a:lnTo>
                  <a:cubicBezTo>
                    <a:pt x="41684" y="98693"/>
                    <a:pt x="34980" y="94898"/>
                    <a:pt x="29616" y="89607"/>
                  </a:cubicBezTo>
                  <a:lnTo>
                    <a:pt x="12894" y="95466"/>
                  </a:lnTo>
                  <a:lnTo>
                    <a:pt x="6174" y="84054"/>
                  </a:lnTo>
                  <a:lnTo>
                    <a:pt x="18656" y="70995"/>
                  </a:lnTo>
                  <a:lnTo>
                    <a:pt x="18656" y="70995"/>
                  </a:lnTo>
                  <a:cubicBezTo>
                    <a:pt x="16664" y="63795"/>
                    <a:pt x="16664" y="56205"/>
                    <a:pt x="18656" y="49005"/>
                  </a:cubicBezTo>
                  <a:lnTo>
                    <a:pt x="6174" y="35946"/>
                  </a:lnTo>
                  <a:lnTo>
                    <a:pt x="12894" y="24534"/>
                  </a:lnTo>
                  <a:lnTo>
                    <a:pt x="29616" y="30393"/>
                  </a:lnTo>
                  <a:lnTo>
                    <a:pt x="29616" y="30393"/>
                  </a:lnTo>
                  <a:cubicBezTo>
                    <a:pt x="34980" y="25102"/>
                    <a:pt x="41684" y="21307"/>
                    <a:pt x="49040" y="19398"/>
                  </a:cubicBezTo>
                  <a:lnTo>
                    <a:pt x="53074" y="1398"/>
                  </a:lnTo>
                  <a:lnTo>
                    <a:pt x="66926" y="1398"/>
                  </a:lnTo>
                  <a:lnTo>
                    <a:pt x="70960" y="19398"/>
                  </a:lnTo>
                  <a:lnTo>
                    <a:pt x="70960" y="19398"/>
                  </a:lnTo>
                  <a:cubicBezTo>
                    <a:pt x="78316" y="21307"/>
                    <a:pt x="85020" y="25102"/>
                    <a:pt x="90384" y="30393"/>
                  </a:cubicBezTo>
                  <a:close/>
                </a:path>
              </a:pathLst>
            </a:custGeom>
            <a:gradFill>
              <a:gsLst>
                <a:gs pos="0">
                  <a:srgbClr val="756889"/>
                </a:gs>
                <a:gs pos="80000">
                  <a:srgbClr val="9988B5"/>
                </a:gs>
                <a:gs pos="100000">
                  <a:srgbClr val="9A88B5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2"/>
            <p:cNvSpPr txBox="1"/>
            <p:nvPr/>
          </p:nvSpPr>
          <p:spPr>
            <a:xfrm>
              <a:off x="9012543" y="2979666"/>
              <a:ext cx="894000" cy="8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200" tIns="29200" rIns="29200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2671505" y="1492320"/>
              <a:ext cx="2861056" cy="286105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4863" y="3984"/>
                  </a:moveTo>
                  <a:lnTo>
                    <a:pt x="54863" y="3984"/>
                  </a:lnTo>
                  <a:cubicBezTo>
                    <a:pt x="78320" y="1848"/>
                    <a:pt x="100643" y="14450"/>
                    <a:pt x="110862" y="35598"/>
                  </a:cubicBezTo>
                  <a:cubicBezTo>
                    <a:pt x="121080" y="56745"/>
                    <a:pt x="117047" y="81993"/>
                    <a:pt x="100743" y="98933"/>
                  </a:cubicBezTo>
                  <a:lnTo>
                    <a:pt x="103170" y="101671"/>
                  </a:lnTo>
                  <a:lnTo>
                    <a:pt x="95553" y="100099"/>
                  </a:lnTo>
                  <a:lnTo>
                    <a:pt x="94677" y="92092"/>
                  </a:lnTo>
                  <a:lnTo>
                    <a:pt x="97104" y="94829"/>
                  </a:lnTo>
                  <a:lnTo>
                    <a:pt x="97104" y="94829"/>
                  </a:lnTo>
                  <a:cubicBezTo>
                    <a:pt x="111741" y="79541"/>
                    <a:pt x="115287" y="56876"/>
                    <a:pt x="106008" y="37920"/>
                  </a:cubicBezTo>
                  <a:cubicBezTo>
                    <a:pt x="96729" y="18963"/>
                    <a:pt x="76564" y="7677"/>
                    <a:pt x="55376" y="9582"/>
                  </a:cubicBezTo>
                  <a:close/>
                </a:path>
              </a:pathLst>
            </a:custGeom>
            <a:gradFill>
              <a:gsLst>
                <a:gs pos="0">
                  <a:srgbClr val="583E76"/>
                </a:gs>
                <a:gs pos="80000">
                  <a:srgbClr val="74529C"/>
                </a:gs>
                <a:gs pos="100000">
                  <a:srgbClr val="73529D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256429" y="941355"/>
              <a:ext cx="2078736" cy="207873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9797" y="8978"/>
                  </a:moveTo>
                  <a:lnTo>
                    <a:pt x="42627" y="16126"/>
                  </a:lnTo>
                  <a:cubicBezTo>
                    <a:pt x="22869" y="23725"/>
                    <a:pt x="10557" y="43249"/>
                    <a:pt x="12391" y="64073"/>
                  </a:cubicBezTo>
                  <a:lnTo>
                    <a:pt x="17138" y="62975"/>
                  </a:lnTo>
                  <a:lnTo>
                    <a:pt x="9896" y="71589"/>
                  </a:lnTo>
                  <a:lnTo>
                    <a:pt x="437" y="66838"/>
                  </a:lnTo>
                  <a:lnTo>
                    <a:pt x="5187" y="65739"/>
                  </a:lnTo>
                  <a:lnTo>
                    <a:pt x="5187" y="65739"/>
                  </a:lnTo>
                  <a:cubicBezTo>
                    <a:pt x="2595" y="41231"/>
                    <a:pt x="16753" y="18012"/>
                    <a:pt x="39797" y="8978"/>
                  </a:cubicBezTo>
                  <a:close/>
                </a:path>
              </a:pathLst>
            </a:custGeom>
            <a:gradFill>
              <a:gsLst>
                <a:gs pos="0">
                  <a:srgbClr val="7F7391"/>
                </a:gs>
                <a:gs pos="80000">
                  <a:srgbClr val="A897BE"/>
                </a:gs>
                <a:gs pos="100000">
                  <a:srgbClr val="A997C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2086400" y="-169332"/>
              <a:ext cx="2241296" cy="224129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755" y="64966"/>
                  </a:moveTo>
                  <a:lnTo>
                    <a:pt x="4755" y="64966"/>
                  </a:lnTo>
                  <a:cubicBezTo>
                    <a:pt x="3305" y="48988"/>
                    <a:pt x="8910" y="33172"/>
                    <a:pt x="20110" y="21634"/>
                  </a:cubicBezTo>
                  <a:lnTo>
                    <a:pt x="17107" y="18053"/>
                  </a:lnTo>
                  <a:lnTo>
                    <a:pt x="26717" y="20299"/>
                  </a:lnTo>
                  <a:lnTo>
                    <a:pt x="27621" y="30595"/>
                  </a:lnTo>
                  <a:lnTo>
                    <a:pt x="24619" y="27014"/>
                  </a:lnTo>
                  <a:lnTo>
                    <a:pt x="24619" y="27014"/>
                  </a:lnTo>
                  <a:cubicBezTo>
                    <a:pt x="15029" y="37032"/>
                    <a:pt x="10260" y="50633"/>
                    <a:pt x="11527" y="64357"/>
                  </a:cubicBezTo>
                  <a:close/>
                </a:path>
              </a:pathLst>
            </a:custGeom>
            <a:gradFill>
              <a:gsLst>
                <a:gs pos="0">
                  <a:srgbClr val="7F7391"/>
                </a:gs>
                <a:gs pos="80000">
                  <a:srgbClr val="A897BE"/>
                </a:gs>
                <a:gs pos="100000">
                  <a:srgbClr val="A997C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32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5348325" y="1879125"/>
            <a:ext cx="3606300" cy="1459200"/>
          </a:xfrm>
          <a:prstGeom prst="rect">
            <a:avLst/>
          </a:prstGeom>
          <a:noFill/>
          <a:ln w="9525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ru-RU"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Добавление возможности динамического выделения исследуемой области карты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32"/>
          <p:cNvSpPr txBox="1"/>
          <p:nvPr/>
        </p:nvSpPr>
        <p:spPr>
          <a:xfrm>
            <a:off x="1388125" y="3693400"/>
            <a:ext cx="226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3900" y="1325200"/>
            <a:ext cx="4113600" cy="2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 txBox="1"/>
          <p:nvPr/>
        </p:nvSpPr>
        <p:spPr>
          <a:xfrm>
            <a:off x="3123375" y="4392025"/>
            <a:ext cx="45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3"/>
          <p:cNvPicPr preferRelativeResize="0"/>
          <p:nvPr/>
        </p:nvPicPr>
        <p:blipFill rotWithShape="1">
          <a:blip r:embed="rId3">
            <a:alphaModFix/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14" y="1347614"/>
            <a:ext cx="2287412" cy="228741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3"/>
          <p:cNvSpPr txBox="1"/>
          <p:nvPr/>
        </p:nvSpPr>
        <p:spPr>
          <a:xfrm>
            <a:off x="4571995" y="765525"/>
            <a:ext cx="2164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Контакты:</a:t>
            </a: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520" y="4474273"/>
            <a:ext cx="8694712" cy="396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3"/>
          <p:cNvSpPr txBox="1"/>
          <p:nvPr/>
        </p:nvSpPr>
        <p:spPr>
          <a:xfrm>
            <a:off x="345133" y="222495"/>
            <a:ext cx="4815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Космическая смена «Сириус 2022»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01-15 апреля 2022г.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453700" y="3725150"/>
            <a:ext cx="922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Космическая автоматическая идентификация объектов и искусственный интеллект 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3" name="Google Shape;403;p33"/>
          <p:cNvPicPr preferRelativeResize="0"/>
          <p:nvPr/>
        </p:nvPicPr>
        <p:blipFill rotWithShape="1">
          <a:blip r:embed="rId6">
            <a:alphaModFix/>
          </a:blip>
          <a:srcRect l="11943" r="12269"/>
          <a:stretch/>
        </p:blipFill>
        <p:spPr>
          <a:xfrm>
            <a:off x="4375075" y="1265375"/>
            <a:ext cx="20326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3"/>
          <p:cNvSpPr txBox="1"/>
          <p:nvPr/>
        </p:nvSpPr>
        <p:spPr>
          <a:xfrm>
            <a:off x="2965500" y="3068438"/>
            <a:ext cx="572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команда: Космодесантные Уловители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51475" y="1510750"/>
            <a:ext cx="12573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/>
          <p:nvPr/>
        </p:nvSpPr>
        <p:spPr>
          <a:xfrm>
            <a:off x="6296151" y="116250"/>
            <a:ext cx="24285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ru-RU" sz="55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55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9F91D5-0AAE-4C2A-8CCF-47FA69C7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7988" y="0"/>
            <a:ext cx="7382435" cy="5143500"/>
          </a:xfrm>
          <a:prstGeom prst="rect">
            <a:avLst/>
          </a:prstGeom>
        </p:spPr>
      </p:pic>
      <p:sp>
        <p:nvSpPr>
          <p:cNvPr id="10" name="Двойная волна 9">
            <a:extLst>
              <a:ext uri="{FF2B5EF4-FFF2-40B4-BE49-F238E27FC236}">
                <a16:creationId xmlns:a16="http://schemas.microsoft.com/office/drawing/2014/main" id="{EEADB484-A91B-4945-877A-13F1139B89F5}"/>
              </a:ext>
            </a:extLst>
          </p:cNvPr>
          <p:cNvSpPr/>
          <p:nvPr/>
        </p:nvSpPr>
        <p:spPr>
          <a:xfrm rot="16200000">
            <a:off x="-1950134" y="-1799237"/>
            <a:ext cx="10466174" cy="8597900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4" name="Google Shape;134;p15"/>
          <p:cNvSpPr txBox="1"/>
          <p:nvPr/>
        </p:nvSpPr>
        <p:spPr>
          <a:xfrm>
            <a:off x="1267733" y="611475"/>
            <a:ext cx="5514839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Цель</a:t>
            </a:r>
            <a:endParaRPr lang="en-US" sz="24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Реализовать интерфейс на базе системы АИС с применением технологий искусственного интеллекта</a:t>
            </a:r>
            <a:endParaRPr sz="20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1153086" y="2395891"/>
            <a:ext cx="5366825" cy="217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0" lvl="0" algn="l" rtl="0">
              <a:lnSpc>
                <a:spcPts val="30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24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Задачи</a:t>
            </a:r>
            <a:endParaRPr lang="en-US" sz="2400" b="0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algn="l" rtl="0">
              <a:lnSpc>
                <a:spcPts val="306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Times New Roman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Создать приемник КУ04-22;</a:t>
            </a:r>
            <a:endParaRPr sz="20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algn="l" rtl="0">
              <a:lnSpc>
                <a:spcPts val="306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Times New Roman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Создать интерфейс для отображения данных;</a:t>
            </a:r>
            <a:endParaRPr sz="20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algn="l" rtl="0">
              <a:lnSpc>
                <a:spcPts val="306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Times New Roman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Разработать нейросеть </a:t>
            </a:r>
            <a:endParaRPr sz="20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" name="Google Shape;300;p26">
            <a:extLst>
              <a:ext uri="{FF2B5EF4-FFF2-40B4-BE49-F238E27FC236}">
                <a16:creationId xmlns:a16="http://schemas.microsoft.com/office/drawing/2014/main" id="{15D234A0-5F59-47C6-9C1F-62AD6BD62D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6" name="Google Shape;301;p26">
            <a:extLst>
              <a:ext uri="{FF2B5EF4-FFF2-40B4-BE49-F238E27FC236}">
                <a16:creationId xmlns:a16="http://schemas.microsoft.com/office/drawing/2014/main" id="{5EE7FBF9-3E16-4E02-8D27-BC962A751F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4E614C-0E58-4392-B184-43009E894D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2699" y="-13388"/>
            <a:ext cx="7434072" cy="5170275"/>
          </a:xfrm>
          <a:prstGeom prst="rect">
            <a:avLst/>
          </a:prstGeom>
        </p:spPr>
      </p:pic>
      <p:sp>
        <p:nvSpPr>
          <p:cNvPr id="11" name="Двойная волна 10">
            <a:extLst>
              <a:ext uri="{FF2B5EF4-FFF2-40B4-BE49-F238E27FC236}">
                <a16:creationId xmlns:a16="http://schemas.microsoft.com/office/drawing/2014/main" id="{3FF29D8B-5F0F-413F-83D6-D6B6AD561A75}"/>
              </a:ext>
            </a:extLst>
          </p:cNvPr>
          <p:cNvSpPr/>
          <p:nvPr/>
        </p:nvSpPr>
        <p:spPr>
          <a:xfrm rot="16200000">
            <a:off x="-2058679" y="-1673362"/>
            <a:ext cx="10466174" cy="8490222"/>
          </a:xfrm>
          <a:prstGeom prst="doubleWave">
            <a:avLst>
              <a:gd name="adj1" fmla="val 5980"/>
              <a:gd name="adj2" fmla="val -1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1" name="Google Shape;151;p16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34;p15">
            <a:extLst>
              <a:ext uri="{FF2B5EF4-FFF2-40B4-BE49-F238E27FC236}">
                <a16:creationId xmlns:a16="http://schemas.microsoft.com/office/drawing/2014/main" id="{4067C41D-30EC-45FC-843D-D88973CABDB9}"/>
              </a:ext>
            </a:extLst>
          </p:cNvPr>
          <p:cNvSpPr txBox="1"/>
          <p:nvPr/>
        </p:nvSpPr>
        <p:spPr>
          <a:xfrm>
            <a:off x="1396117" y="739631"/>
            <a:ext cx="5524503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Цель программиста</a:t>
            </a:r>
            <a:endParaRPr lang="en-US" sz="24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Создание системы мониторинга состояния судна на основании данных физических датчиков</a:t>
            </a:r>
          </a:p>
        </p:txBody>
      </p:sp>
      <p:sp>
        <p:nvSpPr>
          <p:cNvPr id="17" name="Google Shape;136;p15">
            <a:extLst>
              <a:ext uri="{FF2B5EF4-FFF2-40B4-BE49-F238E27FC236}">
                <a16:creationId xmlns:a16="http://schemas.microsoft.com/office/drawing/2014/main" id="{204DF465-5B03-4054-AC50-3132A49C70C8}"/>
              </a:ext>
            </a:extLst>
          </p:cNvPr>
          <p:cNvSpPr txBox="1"/>
          <p:nvPr/>
        </p:nvSpPr>
        <p:spPr>
          <a:xfrm>
            <a:off x="1427921" y="2744869"/>
            <a:ext cx="6288158" cy="182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24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Задачи </a:t>
            </a: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программиста</a:t>
            </a:r>
            <a:endParaRPr lang="ru-RU" sz="24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Написать код для нейросети;</a:t>
            </a: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Написать код для платы на языке «</a:t>
            </a:r>
            <a:r>
              <a:rPr lang="ru-RU" sz="2000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С»</a:t>
            </a: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;</a:t>
            </a: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Отладка и тестирование кода.</a:t>
            </a:r>
          </a:p>
        </p:txBody>
      </p:sp>
      <p:pic>
        <p:nvPicPr>
          <p:cNvPr id="24" name="Google Shape;300;p26">
            <a:extLst>
              <a:ext uri="{FF2B5EF4-FFF2-40B4-BE49-F238E27FC236}">
                <a16:creationId xmlns:a16="http://schemas.microsoft.com/office/drawing/2014/main" id="{0DB85FA9-22E7-4FEA-A9FB-596FCADB1C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25" name="Google Shape;301;p26">
            <a:extLst>
              <a:ext uri="{FF2B5EF4-FFF2-40B4-BE49-F238E27FC236}">
                <a16:creationId xmlns:a16="http://schemas.microsoft.com/office/drawing/2014/main" id="{B3258C99-4B2B-488E-A6CD-3901046D86DA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1A60DE-F71F-4682-AB4C-6492FF97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60798" y="10528"/>
            <a:ext cx="8365541" cy="5143500"/>
          </a:xfrm>
          <a:prstGeom prst="rect">
            <a:avLst/>
          </a:prstGeom>
        </p:spPr>
      </p:pic>
      <p:sp>
        <p:nvSpPr>
          <p:cNvPr id="11" name="Двойная волна 10">
            <a:extLst>
              <a:ext uri="{FF2B5EF4-FFF2-40B4-BE49-F238E27FC236}">
                <a16:creationId xmlns:a16="http://schemas.microsoft.com/office/drawing/2014/main" id="{3FF29D8B-5F0F-413F-83D6-D6B6AD561A75}"/>
              </a:ext>
            </a:extLst>
          </p:cNvPr>
          <p:cNvSpPr/>
          <p:nvPr/>
        </p:nvSpPr>
        <p:spPr>
          <a:xfrm rot="16200000">
            <a:off x="-2115233" y="-1634136"/>
            <a:ext cx="10466174" cy="8267697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1" name="Google Shape;151;p16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34;p15">
            <a:extLst>
              <a:ext uri="{FF2B5EF4-FFF2-40B4-BE49-F238E27FC236}">
                <a16:creationId xmlns:a16="http://schemas.microsoft.com/office/drawing/2014/main" id="{4067C41D-30EC-45FC-843D-D88973CABDB9}"/>
              </a:ext>
            </a:extLst>
          </p:cNvPr>
          <p:cNvSpPr txBox="1"/>
          <p:nvPr/>
        </p:nvSpPr>
        <p:spPr>
          <a:xfrm>
            <a:off x="1333497" y="664473"/>
            <a:ext cx="510706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Цель схемотехника</a:t>
            </a:r>
            <a:endParaRPr lang="en-US" sz="24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Проектирование и создание электрической цепи</a:t>
            </a:r>
          </a:p>
        </p:txBody>
      </p:sp>
      <p:sp>
        <p:nvSpPr>
          <p:cNvPr id="17" name="Google Shape;136;p15">
            <a:extLst>
              <a:ext uri="{FF2B5EF4-FFF2-40B4-BE49-F238E27FC236}">
                <a16:creationId xmlns:a16="http://schemas.microsoft.com/office/drawing/2014/main" id="{204DF465-5B03-4054-AC50-3132A49C70C8}"/>
              </a:ext>
            </a:extLst>
          </p:cNvPr>
          <p:cNvSpPr txBox="1"/>
          <p:nvPr/>
        </p:nvSpPr>
        <p:spPr>
          <a:xfrm>
            <a:off x="1333497" y="2571750"/>
            <a:ext cx="5918203" cy="182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24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Задачи </a:t>
            </a: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схемотехника</a:t>
            </a:r>
            <a:endParaRPr lang="ru-RU" sz="24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Проектировка электрической цепи</a:t>
            </a: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Нанесение медных дорожек на текстолит</a:t>
            </a: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Установка и пайка компонентов</a:t>
            </a:r>
          </a:p>
        </p:txBody>
      </p:sp>
      <p:pic>
        <p:nvPicPr>
          <p:cNvPr id="13" name="Google Shape;300;p26">
            <a:extLst>
              <a:ext uri="{FF2B5EF4-FFF2-40B4-BE49-F238E27FC236}">
                <a16:creationId xmlns:a16="http://schemas.microsoft.com/office/drawing/2014/main" id="{E1046931-8FFA-41A4-8850-924F3D2839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4" name="Google Shape;301;p26">
            <a:extLst>
              <a:ext uri="{FF2B5EF4-FFF2-40B4-BE49-F238E27FC236}">
                <a16:creationId xmlns:a16="http://schemas.microsoft.com/office/drawing/2014/main" id="{AF8E0275-2B28-4C1D-8685-9EA1044AAF1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00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BD801B-DA1C-4831-AA7A-CBDAA7F3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62" y="-327217"/>
            <a:ext cx="8387300" cy="5470717"/>
          </a:xfrm>
          <a:prstGeom prst="rect">
            <a:avLst/>
          </a:prstGeom>
        </p:spPr>
      </p:pic>
      <p:sp>
        <p:nvSpPr>
          <p:cNvPr id="11" name="Двойная волна 10">
            <a:extLst>
              <a:ext uri="{FF2B5EF4-FFF2-40B4-BE49-F238E27FC236}">
                <a16:creationId xmlns:a16="http://schemas.microsoft.com/office/drawing/2014/main" id="{3FF29D8B-5F0F-413F-83D6-D6B6AD561A75}"/>
              </a:ext>
            </a:extLst>
          </p:cNvPr>
          <p:cNvSpPr/>
          <p:nvPr/>
        </p:nvSpPr>
        <p:spPr>
          <a:xfrm rot="16200000">
            <a:off x="-2229533" y="-1519837"/>
            <a:ext cx="10466174" cy="8039099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1" name="Google Shape;151;p16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34;p15">
            <a:extLst>
              <a:ext uri="{FF2B5EF4-FFF2-40B4-BE49-F238E27FC236}">
                <a16:creationId xmlns:a16="http://schemas.microsoft.com/office/drawing/2014/main" id="{4067C41D-30EC-45FC-843D-D88973CABDB9}"/>
              </a:ext>
            </a:extLst>
          </p:cNvPr>
          <p:cNvSpPr txBox="1"/>
          <p:nvPr/>
        </p:nvSpPr>
        <p:spPr>
          <a:xfrm>
            <a:off x="1435486" y="740446"/>
            <a:ext cx="5054603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Цель проектировщика</a:t>
            </a:r>
            <a:endParaRPr lang="en-US" sz="24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Разработка и сборка корпуса для приёмника</a:t>
            </a:r>
            <a:endParaRPr lang="ru-RU" sz="20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36;p15">
            <a:extLst>
              <a:ext uri="{FF2B5EF4-FFF2-40B4-BE49-F238E27FC236}">
                <a16:creationId xmlns:a16="http://schemas.microsoft.com/office/drawing/2014/main" id="{204DF465-5B03-4054-AC50-3132A49C70C8}"/>
              </a:ext>
            </a:extLst>
          </p:cNvPr>
          <p:cNvSpPr txBox="1"/>
          <p:nvPr/>
        </p:nvSpPr>
        <p:spPr>
          <a:xfrm>
            <a:off x="1435486" y="2451787"/>
            <a:ext cx="5918203" cy="2236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24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Задачи </a:t>
            </a: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проектировщика</a:t>
            </a:r>
            <a:endParaRPr lang="ru-RU" sz="24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Создание эскиза детали корпуса</a:t>
            </a: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Разработка корпуса в программах </a:t>
            </a:r>
            <a:r>
              <a:rPr lang="en-US" sz="2000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3D</a:t>
            </a:r>
            <a:r>
              <a:rPr lang="ru-RU" sz="2000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 моделирования</a:t>
            </a: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Печать и сборка всех компонентов</a:t>
            </a:r>
            <a:endParaRPr lang="ru-RU" sz="20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Google Shape;300;p26">
            <a:extLst>
              <a:ext uri="{FF2B5EF4-FFF2-40B4-BE49-F238E27FC236}">
                <a16:creationId xmlns:a16="http://schemas.microsoft.com/office/drawing/2014/main" id="{3BFE7B0D-FA45-432A-ABA5-96C7A0BCF4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4" name="Google Shape;301;p26">
            <a:extLst>
              <a:ext uri="{FF2B5EF4-FFF2-40B4-BE49-F238E27FC236}">
                <a16:creationId xmlns:a16="http://schemas.microsoft.com/office/drawing/2014/main" id="{2044B015-32C9-40C9-B836-39F4D54AE1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078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войная волна 7">
            <a:extLst>
              <a:ext uri="{FF2B5EF4-FFF2-40B4-BE49-F238E27FC236}">
                <a16:creationId xmlns:a16="http://schemas.microsoft.com/office/drawing/2014/main" id="{F28B1EDD-B2E4-4A4C-B6A1-58B0A5025B4C}"/>
              </a:ext>
            </a:extLst>
          </p:cNvPr>
          <p:cNvSpPr/>
          <p:nvPr/>
        </p:nvSpPr>
        <p:spPr>
          <a:xfrm rot="12241195">
            <a:off x="1227428" y="-5836272"/>
            <a:ext cx="13166149" cy="7752297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1" name="Google Shape;151;p16"/>
          <p:cNvSpPr/>
          <p:nvPr/>
        </p:nvSpPr>
        <p:spPr>
          <a:xfrm>
            <a:off x="7330440" y="26775"/>
            <a:ext cx="1719435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34;p15">
            <a:extLst>
              <a:ext uri="{FF2B5EF4-FFF2-40B4-BE49-F238E27FC236}">
                <a16:creationId xmlns:a16="http://schemas.microsoft.com/office/drawing/2014/main" id="{4067C41D-30EC-45FC-843D-D88973CABDB9}"/>
              </a:ext>
            </a:extLst>
          </p:cNvPr>
          <p:cNvSpPr txBox="1"/>
          <p:nvPr/>
        </p:nvSpPr>
        <p:spPr>
          <a:xfrm>
            <a:off x="1475244" y="1161812"/>
            <a:ext cx="7063743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Цель проектного менеджера</a:t>
            </a:r>
            <a:endParaRPr lang="en-US" sz="24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Обеспечение результативного выполнения работы</a:t>
            </a:r>
            <a:endParaRPr lang="ru-RU" sz="20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36;p15">
            <a:extLst>
              <a:ext uri="{FF2B5EF4-FFF2-40B4-BE49-F238E27FC236}">
                <a16:creationId xmlns:a16="http://schemas.microsoft.com/office/drawing/2014/main" id="{204DF465-5B03-4054-AC50-3132A49C70C8}"/>
              </a:ext>
            </a:extLst>
          </p:cNvPr>
          <p:cNvSpPr txBox="1"/>
          <p:nvPr/>
        </p:nvSpPr>
        <p:spPr>
          <a:xfrm>
            <a:off x="1475244" y="2573893"/>
            <a:ext cx="7184638" cy="2236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ru-RU" sz="2400" b="1" i="0" u="none" strike="noStrike" cap="none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Задачи </a:t>
            </a: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проектировщика</a:t>
            </a:r>
            <a:endParaRPr lang="ru-RU" sz="2400" b="1" i="0" u="none" strike="noStrike" cap="none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Построение эффективного процесса в работе команды.</a:t>
            </a: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Обеспечение работы всех направлений проекта</a:t>
            </a: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Распре</a:t>
            </a:r>
            <a:r>
              <a:rPr lang="ru-RU" sz="2000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деление задач и контроль их выполнения</a:t>
            </a:r>
          </a:p>
          <a:p>
            <a:pPr marL="457200" marR="0" lvl="0" indent="-457200" algn="l" rtl="0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2000"/>
              <a:buFont typeface="+mj-lt"/>
              <a:buAutoNum type="arabicPeriod"/>
            </a:pPr>
            <a:r>
              <a:rPr lang="ru-RU" sz="20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Подготовка к защите проекта</a:t>
            </a:r>
          </a:p>
        </p:txBody>
      </p:sp>
      <p:pic>
        <p:nvPicPr>
          <p:cNvPr id="13" name="Google Shape;300;p26">
            <a:extLst>
              <a:ext uri="{FF2B5EF4-FFF2-40B4-BE49-F238E27FC236}">
                <a16:creationId xmlns:a16="http://schemas.microsoft.com/office/drawing/2014/main" id="{32689005-6467-4058-A64C-550991569E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4" name="Google Shape;301;p26">
            <a:extLst>
              <a:ext uri="{FF2B5EF4-FFF2-40B4-BE49-F238E27FC236}">
                <a16:creationId xmlns:a16="http://schemas.microsoft.com/office/drawing/2014/main" id="{4AA9D2C4-68F5-47F1-BA84-15C2972767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86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Двойная волна 12">
            <a:extLst>
              <a:ext uri="{FF2B5EF4-FFF2-40B4-BE49-F238E27FC236}">
                <a16:creationId xmlns:a16="http://schemas.microsoft.com/office/drawing/2014/main" id="{FBBFF629-2B5C-49EF-B36A-A640D6D7F34C}"/>
              </a:ext>
            </a:extLst>
          </p:cNvPr>
          <p:cNvSpPr/>
          <p:nvPr/>
        </p:nvSpPr>
        <p:spPr>
          <a:xfrm rot="19941179">
            <a:off x="1273507" y="2789574"/>
            <a:ext cx="10466174" cy="7005314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05" name="Google Shape;2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6626" y="62071"/>
            <a:ext cx="2577974" cy="240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1187550" y="103774"/>
            <a:ext cx="676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Times New Roman"/>
              <a:buNone/>
            </a:pPr>
            <a:r>
              <a:rPr lang="ru-RU" sz="2400" b="1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Теоретические обоснования</a:t>
            </a:r>
            <a:endParaRPr sz="24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9776" y="3382425"/>
            <a:ext cx="2830500" cy="122216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6129217" y="4681800"/>
            <a:ext cx="283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99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</a:t>
            </a:r>
            <a:r>
              <a:rPr lang="ru-RU" sz="1800" b="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использовали АИС</a:t>
            </a: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5706626" y="3382437"/>
            <a:ext cx="2935333" cy="1563000"/>
          </a:xfrm>
          <a:prstGeom prst="mathMultiply">
            <a:avLst>
              <a:gd name="adj1" fmla="val 2352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3060" y="2552121"/>
            <a:ext cx="1574250" cy="10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1087649" y="1440943"/>
            <a:ext cx="4555485" cy="324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tx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АИС предназначена для предупреждения столкновений и для автоматического обмена с другими судами и компетентными береговыми службами навигационной, рейсовой и другой информацией, связанной с безопасностью.</a:t>
            </a:r>
            <a:endParaRPr sz="18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highlight>
                <a:srgbClr val="FFFF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Circe Light" panose="020B0402020203020203" pitchFamily="34" charset="-52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300;p26">
            <a:extLst>
              <a:ext uri="{FF2B5EF4-FFF2-40B4-BE49-F238E27FC236}">
                <a16:creationId xmlns:a16="http://schemas.microsoft.com/office/drawing/2014/main" id="{7C8D6526-3DC3-4A03-9160-0083E3A0F14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8" name="Google Shape;301;p26">
            <a:extLst>
              <a:ext uri="{FF2B5EF4-FFF2-40B4-BE49-F238E27FC236}">
                <a16:creationId xmlns:a16="http://schemas.microsoft.com/office/drawing/2014/main" id="{41833BB3-2EF3-4EFD-A150-51414FF8B10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Двойная волна 31">
            <a:extLst>
              <a:ext uri="{FF2B5EF4-FFF2-40B4-BE49-F238E27FC236}">
                <a16:creationId xmlns:a16="http://schemas.microsoft.com/office/drawing/2014/main" id="{B34EA1EB-1893-40F2-A3C4-00A95BF19270}"/>
              </a:ext>
            </a:extLst>
          </p:cNvPr>
          <p:cNvSpPr/>
          <p:nvPr/>
        </p:nvSpPr>
        <p:spPr>
          <a:xfrm rot="2273450">
            <a:off x="3626076" y="-6134575"/>
            <a:ext cx="15237211" cy="9045176"/>
          </a:xfrm>
          <a:prstGeom prst="doubleWave">
            <a:avLst>
              <a:gd name="adj1" fmla="val 5980"/>
              <a:gd name="adj2" fmla="val -133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391319" y="62035"/>
            <a:ext cx="676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400"/>
              <a:buFont typeface="Times New Roman"/>
              <a:buNone/>
            </a:pPr>
            <a:r>
              <a:rPr lang="ru-RU" sz="3000" dirty="0">
                <a:solidFill>
                  <a:schemeClr val="bg1"/>
                </a:solidFill>
                <a:highlight>
                  <a:srgbClr val="9966FF"/>
                </a:highlight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Типы данных АИС</a:t>
            </a:r>
            <a:endParaRPr sz="3000" dirty="0">
              <a:solidFill>
                <a:schemeClr val="bg1"/>
              </a:solidFill>
              <a:highlight>
                <a:srgbClr val="9966FF"/>
              </a:highlight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3" name="Google Shape;213;p21"/>
          <p:cNvCxnSpPr/>
          <p:nvPr/>
        </p:nvCxnSpPr>
        <p:spPr>
          <a:xfrm flipH="1">
            <a:off x="2123725" y="958750"/>
            <a:ext cx="661800" cy="605100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4" name="Google Shape;214;p21"/>
          <p:cNvCxnSpPr/>
          <p:nvPr/>
        </p:nvCxnSpPr>
        <p:spPr>
          <a:xfrm flipH="1">
            <a:off x="4860031" y="870622"/>
            <a:ext cx="1" cy="837032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6" name="Google Shape;216;p21"/>
          <p:cNvSpPr/>
          <p:nvPr/>
        </p:nvSpPr>
        <p:spPr>
          <a:xfrm>
            <a:off x="1347447" y="1522988"/>
            <a:ext cx="2422715" cy="369332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Статические данные</a:t>
            </a:r>
            <a:endParaRPr sz="1400" u="none" strike="noStrike" cap="none" dirty="0">
              <a:solidFill>
                <a:schemeClr val="bg1"/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3901477" y="1533501"/>
            <a:ext cx="2651344" cy="369333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Динамические данные</a:t>
            </a:r>
            <a:endParaRPr sz="1400" u="none" strike="noStrike" cap="none" dirty="0">
              <a:solidFill>
                <a:schemeClr val="bg1"/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7051058" y="1525350"/>
            <a:ext cx="2086069" cy="369332"/>
          </a:xfrm>
          <a:prstGeom prst="rect">
            <a:avLst/>
          </a:prstGeom>
          <a:solidFill>
            <a:srgbClr val="9966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u="none" strike="noStrike" cap="none" dirty="0">
                <a:solidFill>
                  <a:schemeClr val="bg1"/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Рейсовые данные</a:t>
            </a:r>
            <a:endParaRPr sz="1400" u="none" strike="noStrike" cap="none" dirty="0">
              <a:solidFill>
                <a:schemeClr val="bg1"/>
              </a:solidFill>
              <a:latin typeface="Circe Light" panose="020B0402020203020203" pitchFamily="34" charset="-52"/>
              <a:sym typeface="Arial"/>
            </a:endParaRPr>
          </a:p>
        </p:txBody>
      </p:sp>
      <p:cxnSp>
        <p:nvCxnSpPr>
          <p:cNvPr id="219" name="Google Shape;219;p21"/>
          <p:cNvCxnSpPr/>
          <p:nvPr/>
        </p:nvCxnSpPr>
        <p:spPr>
          <a:xfrm>
            <a:off x="3754822" y="1782562"/>
            <a:ext cx="12000" cy="3363900"/>
          </a:xfrm>
          <a:prstGeom prst="straightConnector1">
            <a:avLst/>
          </a:prstGeom>
          <a:noFill/>
          <a:ln w="25400" cap="flat" cmpd="sng">
            <a:solidFill>
              <a:srgbClr val="9966FF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20" name="Google Shape;220;p21"/>
          <p:cNvCxnSpPr/>
          <p:nvPr/>
        </p:nvCxnSpPr>
        <p:spPr>
          <a:xfrm>
            <a:off x="6529682" y="1799492"/>
            <a:ext cx="6300" cy="3351000"/>
          </a:xfrm>
          <a:prstGeom prst="straightConnector1">
            <a:avLst/>
          </a:prstGeom>
          <a:noFill/>
          <a:ln w="25400" cap="flat" cmpd="sng">
            <a:solidFill>
              <a:srgbClr val="9966FF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21" name="Google Shape;221;p21"/>
          <p:cNvSpPr/>
          <p:nvPr/>
        </p:nvSpPr>
        <p:spPr>
          <a:xfrm>
            <a:off x="1165360" y="2070656"/>
            <a:ext cx="23662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идентификационный номер судна IMO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1181255" y="2616597"/>
            <a:ext cx="238263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идентификационный номер морской подвижной службы MMSI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1187624" y="3509780"/>
            <a:ext cx="2582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позывной сигнал и название судна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1187624" y="3992165"/>
            <a:ext cx="18894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длина и ширина судна</a:t>
            </a:r>
            <a:endParaRPr sz="1400" u="none" strike="noStrike" cap="none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1187624" y="4488877"/>
            <a:ext cx="16698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тип судна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3829615" y="2070656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координаты судна с признаком точности и состоянием целостности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3901477" y="2796604"/>
            <a:ext cx="23642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время в UTC, час, мин, с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3887777" y="3131031"/>
            <a:ext cx="2718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курс относительно грунта (COG)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3886540" y="3603663"/>
            <a:ext cx="22438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курс судна по гирокомпасу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3869283" y="4085004"/>
            <a:ext cx="26966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навигационное состояние судна 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3871383" y="4535940"/>
            <a:ext cx="21663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скорость поворота (ROT) 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6515213" y="2102024"/>
            <a:ext cx="2693860" cy="74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осадка судна (вводится в начале рейса, исправляется по мере необходимости)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6499908" y="3040151"/>
            <a:ext cx="2549967" cy="57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(тип) опасного груза (вводится в начале рейса)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6547134" y="3787956"/>
            <a:ext cx="254996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66FF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40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irce Light" panose="020B0402020203020203" pitchFamily="34" charset="-52"/>
                <a:ea typeface="Times New Roman"/>
                <a:cs typeface="Times New Roman"/>
                <a:sym typeface="Times New Roman"/>
              </a:rPr>
              <a:t>порт назначения и время прибытия (вводится в начале рейса, исправляется по мере необходимости)</a:t>
            </a:r>
            <a:endParaRPr sz="140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irce Light" panose="020B0402020203020203" pitchFamily="34" charset="-52"/>
              <a:sym typeface="Arial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7684275" y="26775"/>
            <a:ext cx="136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№ : 05</a:t>
            </a:r>
            <a:endParaRPr sz="32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" name="Google Shape;300;p26">
            <a:extLst>
              <a:ext uri="{FF2B5EF4-FFF2-40B4-BE49-F238E27FC236}">
                <a16:creationId xmlns:a16="http://schemas.microsoft.com/office/drawing/2014/main" id="{197205AC-D060-416C-9841-E2F11EA1DA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10528"/>
            <a:ext cx="985849" cy="977046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31" name="Google Shape;301;p26">
            <a:extLst>
              <a:ext uri="{FF2B5EF4-FFF2-40B4-BE49-F238E27FC236}">
                <a16:creationId xmlns:a16="http://schemas.microsoft.com/office/drawing/2014/main" id="{BDAEDBB7-1000-4E90-BFEB-56711EA96B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12" y="1325207"/>
            <a:ext cx="973574" cy="3795885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790</Words>
  <Application>Microsoft Office PowerPoint</Application>
  <PresentationFormat>Экран (16:9)</PresentationFormat>
  <Paragraphs>168</Paragraphs>
  <Slides>22</Slides>
  <Notes>22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Circe Light</vt:lpstr>
      <vt:lpstr>Times New Roman</vt:lpstr>
      <vt:lpstr>Тема Office</vt:lpstr>
      <vt:lpstr>Презентация PowerPoint</vt:lpstr>
      <vt:lpstr>Космодесантные Уловители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Теоретические обоснования</vt:lpstr>
      <vt:lpstr>Типы данных АИС</vt:lpstr>
      <vt:lpstr>Презентация PowerPoint</vt:lpstr>
      <vt:lpstr>Анализ существующих решений</vt:lpstr>
      <vt:lpstr>Технологические решения</vt:lpstr>
      <vt:lpstr>Презентация PowerPoint</vt:lpstr>
      <vt:lpstr>Презентация PowerPoint</vt:lpstr>
      <vt:lpstr>Презентация PowerPoint</vt:lpstr>
      <vt:lpstr>Организационные решения</vt:lpstr>
      <vt:lpstr>Рассмотренные варианты реализации проекта</vt:lpstr>
      <vt:lpstr>Ход проекта</vt:lpstr>
      <vt:lpstr>Ошибки проекта</vt:lpstr>
      <vt:lpstr>Результаты проекта</vt:lpstr>
      <vt:lpstr>Развитие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N_OFFICE_6</dc:creator>
  <cp:lastModifiedBy>N_OFFICE_6</cp:lastModifiedBy>
  <cp:revision>43</cp:revision>
  <dcterms:modified xsi:type="dcterms:W3CDTF">2022-04-11T13:44:06Z</dcterms:modified>
</cp:coreProperties>
</file>